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256" r:id="rId6"/>
    <p:sldId id="257" r:id="rId7"/>
    <p:sldId id="258" r:id="rId8"/>
    <p:sldId id="259" r:id="rId9"/>
    <p:sldId id="260" r:id="rId10"/>
    <p:sldId id="263" r:id="rId11"/>
    <p:sldId id="264" r:id="rId12"/>
    <p:sldId id="265" r:id="rId13"/>
    <p:sldId id="267" r:id="rId14"/>
    <p:sldId id="266" r:id="rId15"/>
    <p:sldId id="268" r:id="rId16"/>
    <p:sldId id="269" r:id="rId17"/>
    <p:sldId id="271" r:id="rId18"/>
    <p:sldId id="270" r:id="rId19"/>
    <p:sldId id="274" r:id="rId20"/>
    <p:sldId id="272" r:id="rId21"/>
    <p:sldId id="273" r:id="rId22"/>
    <p:sldId id="276" r:id="rId23"/>
    <p:sldId id="280" r:id="rId24"/>
    <p:sldId id="282" r:id="rId25"/>
    <p:sldId id="283" r:id="rId26"/>
    <p:sldId id="329" r:id="rId27"/>
    <p:sldId id="330" r:id="rId28"/>
    <p:sldId id="333" r:id="rId29"/>
    <p:sldId id="334" r:id="rId30"/>
    <p:sldId id="279" r:id="rId31"/>
    <p:sldId id="275"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7B"/>
    <a:srgbClr val="231F20"/>
    <a:srgbClr val="FFFFFF"/>
    <a:srgbClr val="215493"/>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6" autoAdjust="0"/>
    <p:restoredTop sz="94249" autoAdjust="0"/>
  </p:normalViewPr>
  <p:slideViewPr>
    <p:cSldViewPr snapToGrid="0" showGuides="1">
      <p:cViewPr varScale="1">
        <p:scale>
          <a:sx n="77" d="100"/>
          <a:sy n="77" d="100"/>
        </p:scale>
        <p:origin x="424"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6985F-A066-42EE-86AD-694DF46B2329}" type="datetimeFigureOut">
              <a:rPr lang="en-US" smtClean="0"/>
              <a:t>2/14/20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5AF52-C18E-4FEF-A68A-51556A132924}" type="slidenum">
              <a:rPr lang="en-US" smtClean="0"/>
              <a:t>‹#›</a:t>
            </a:fld>
            <a:endParaRPr lang="en-US"/>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a:t>
            </a:fld>
            <a:endParaRPr lang="en-US"/>
          </a:p>
        </p:txBody>
      </p:sp>
    </p:spTree>
    <p:extLst>
      <p:ext uri="{BB962C8B-B14F-4D97-AF65-F5344CB8AC3E}">
        <p14:creationId xmlns:p14="http://schemas.microsoft.com/office/powerpoint/2010/main" val="297521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OPTIMIZING SELF-RESPONSE.  </a:t>
            </a:r>
          </a:p>
          <a:p>
            <a:endParaRPr lang="en-US" sz="1200" b="1" dirty="0"/>
          </a:p>
          <a:p>
            <a:r>
              <a:rPr lang="en-US" sz="1200" dirty="0"/>
              <a:t>In other words, how do we engage and motivate the public to respond?</a:t>
            </a:r>
            <a:endParaRPr lang="en-US" sz="1200" b="1" dirty="0"/>
          </a:p>
          <a:p>
            <a:endParaRPr lang="en-US" sz="1200" dirty="0"/>
          </a:p>
          <a:p>
            <a:r>
              <a:rPr lang="en-US" sz="1200" dirty="0"/>
              <a:t>The goal of optimizing self-response is to: </a:t>
            </a:r>
            <a:r>
              <a:rPr lang="en-US" sz="1200" b="1" dirty="0"/>
              <a:t>generate the largest possible self-response, thereby reducing the number of households requiring follow-up.</a:t>
            </a:r>
            <a:endParaRPr lang="en-US" sz="1200" dirty="0"/>
          </a:p>
          <a:p>
            <a:endParaRPr lang="en-US" sz="1200" dirty="0"/>
          </a:p>
          <a:p>
            <a:r>
              <a:rPr lang="en-US" sz="1200" dirty="0"/>
              <a:t>We’re using technology a lot more in 2020 to make it easier for people to respond. </a:t>
            </a:r>
          </a:p>
          <a:p>
            <a:endParaRPr lang="en-US" sz="1200" dirty="0"/>
          </a:p>
          <a:p>
            <a:r>
              <a:rPr lang="en-US" sz="1200" dirty="0"/>
              <a:t>For the first time, you will be able to respond online,  </a:t>
            </a:r>
            <a:r>
              <a:rPr lang="en-US" sz="1200"/>
              <a:t>by phone and by mail. </a:t>
            </a:r>
            <a:endParaRPr lang="en-US" sz="1200" dirty="0"/>
          </a:p>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12</a:t>
            </a:fld>
            <a:endParaRPr lang="en-US"/>
          </a:p>
        </p:txBody>
      </p:sp>
    </p:spTree>
    <p:extLst>
      <p:ext uri="{BB962C8B-B14F-4D97-AF65-F5344CB8AC3E}">
        <p14:creationId xmlns:p14="http://schemas.microsoft.com/office/powerpoint/2010/main" val="362417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3CB09F77-2AEA-F24C-9166-864DBB285402}" type="slidenum">
              <a:rPr lang="en-US" smtClean="0"/>
              <a:t>20</a:t>
            </a:fld>
            <a:endParaRPr lang="en-US"/>
          </a:p>
        </p:txBody>
      </p:sp>
    </p:spTree>
    <p:extLst>
      <p:ext uri="{BB962C8B-B14F-4D97-AF65-F5344CB8AC3E}">
        <p14:creationId xmlns:p14="http://schemas.microsoft.com/office/powerpoint/2010/main" val="85939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CB09F77-2AEA-F24C-9166-864DBB285402}" type="slidenum">
              <a:rPr lang="en-US" smtClean="0"/>
              <a:t>21</a:t>
            </a:fld>
            <a:endParaRPr lang="en-US"/>
          </a:p>
        </p:txBody>
      </p:sp>
    </p:spTree>
    <p:extLst>
      <p:ext uri="{BB962C8B-B14F-4D97-AF65-F5344CB8AC3E}">
        <p14:creationId xmlns:p14="http://schemas.microsoft.com/office/powerpoint/2010/main" val="40765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9F77-2AEA-F24C-9166-864DBB285402}" type="slidenum">
              <a:rPr lang="en-US" smtClean="0"/>
              <a:t>22</a:t>
            </a:fld>
            <a:endParaRPr lang="en-US"/>
          </a:p>
        </p:txBody>
      </p:sp>
    </p:spTree>
    <p:extLst>
      <p:ext uri="{BB962C8B-B14F-4D97-AF65-F5344CB8AC3E}">
        <p14:creationId xmlns:p14="http://schemas.microsoft.com/office/powerpoint/2010/main" val="424554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9F77-2AEA-F24C-9166-864DBB285402}" type="slidenum">
              <a:rPr lang="en-US" smtClean="0"/>
              <a:t>23</a:t>
            </a:fld>
            <a:endParaRPr lang="en-US"/>
          </a:p>
        </p:txBody>
      </p:sp>
    </p:spTree>
    <p:extLst>
      <p:ext uri="{BB962C8B-B14F-4D97-AF65-F5344CB8AC3E}">
        <p14:creationId xmlns:p14="http://schemas.microsoft.com/office/powerpoint/2010/main" val="296686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9F77-2AEA-F24C-9166-864DBB285402}" type="slidenum">
              <a:rPr lang="en-US" smtClean="0"/>
              <a:t>24</a:t>
            </a:fld>
            <a:endParaRPr lang="en-US"/>
          </a:p>
        </p:txBody>
      </p:sp>
    </p:spTree>
    <p:extLst>
      <p:ext uri="{BB962C8B-B14F-4D97-AF65-F5344CB8AC3E}">
        <p14:creationId xmlns:p14="http://schemas.microsoft.com/office/powerpoint/2010/main" val="101429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9F77-2AEA-F24C-9166-864DBB285402}" type="slidenum">
              <a:rPr lang="en-US" smtClean="0"/>
              <a:t>25</a:t>
            </a:fld>
            <a:endParaRPr lang="en-US"/>
          </a:p>
        </p:txBody>
      </p:sp>
    </p:spTree>
    <p:extLst>
      <p:ext uri="{BB962C8B-B14F-4D97-AF65-F5344CB8AC3E}">
        <p14:creationId xmlns:p14="http://schemas.microsoft.com/office/powerpoint/2010/main" val="348152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xmlns=""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xmlns=""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xmlns=""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xmlns=""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811986"/>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mn-lt"/>
              </a:defRPr>
            </a:lvl1pPr>
            <a:lvl2pPr>
              <a:spcBef>
                <a:spcPts val="600"/>
              </a:spcBef>
              <a:defRPr sz="1200" spc="-20" baseline="0"/>
            </a:lvl2pPr>
            <a:lvl3pPr>
              <a:spcBef>
                <a:spcPts val="600"/>
              </a:spcBef>
              <a:defRPr sz="1200" spc="-20" baseline="0"/>
            </a:lvl3pPr>
            <a:lvl4pPr>
              <a:spcBef>
                <a:spcPts val="600"/>
              </a:spcBef>
              <a:defRPr sz="1200" spc="-20" baseline="0"/>
            </a:lvl4pPr>
            <a:lvl5pPr>
              <a:spcBef>
                <a:spcPts val="600"/>
              </a:spcBef>
              <a:defRPr sz="12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xmlns="" id="{6666D4D5-7B8E-4B5E-A380-71BC94FB88A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xmlns=""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xmlns=""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0EC2BE9B-8C85-4211-88DB-41BD75BA48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xmlns="" id="{67D8B219-7E83-4EED-915C-3A47CA346F1C}"/>
              </a:ext>
            </a:extLst>
          </p:cNvPr>
          <p:cNvSpPr>
            <a:spLocks noGrp="1"/>
          </p:cNvSpPr>
          <p:nvPr>
            <p:ph type="ftr" sz="quarter" idx="10"/>
          </p:nvPr>
        </p:nvSpPr>
        <p:spPr/>
        <p:txBody>
          <a:bodyPr/>
          <a:lstStyle/>
          <a:p>
            <a:endParaRPr lang="en-US" dirty="0"/>
          </a:p>
        </p:txBody>
      </p:sp>
      <p:sp>
        <p:nvSpPr>
          <p:cNvPr id="18" name="Slide Number Placeholder 17">
            <a:extLst>
              <a:ext uri="{FF2B5EF4-FFF2-40B4-BE49-F238E27FC236}">
                <a16:creationId xmlns:a16="http://schemas.microsoft.com/office/drawing/2014/main" xmlns="" id="{8BE6E05C-801E-40C0-BC0C-8AC371F5803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mn-lt"/>
              </a:defRPr>
            </a:lvl1pPr>
            <a:lvl2pPr>
              <a:spcBef>
                <a:spcPts val="600"/>
              </a:spcBef>
              <a:defRPr sz="1200" baseline="0">
                <a:latin typeface="+mn-lt"/>
              </a:defRPr>
            </a:lvl2pPr>
            <a:lvl3pPr>
              <a:spcBef>
                <a:spcPts val="600"/>
              </a:spcBef>
              <a:defRPr sz="1200" baseline="0">
                <a:latin typeface="+mn-lt"/>
              </a:defRPr>
            </a:lvl3pPr>
            <a:lvl4pPr>
              <a:spcBef>
                <a:spcPts val="600"/>
              </a:spcBef>
              <a:defRPr sz="1200" baseline="0">
                <a:latin typeface="+mn-lt"/>
              </a:defRPr>
            </a:lvl4pPr>
            <a:lvl5pPr>
              <a:spcBef>
                <a:spcPts val="600"/>
              </a:spcBef>
              <a:defRPr sz="12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xmlns=""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xmlns=""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xmlns=""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036DA6D5-0DC1-4631-BCAC-DBB3BAE7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xmlns="" id="{46A3E3BD-7D55-4999-8EB9-4C0E68BEB02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xmlns="" id="{DF58777F-D8D1-4360-995F-1B9875FF042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mn-lt"/>
              </a:defRPr>
            </a:lvl1pPr>
            <a:lvl2pPr>
              <a:spcBef>
                <a:spcPts val="600"/>
              </a:spcBef>
              <a:defRPr sz="1200">
                <a:latin typeface="+mn-lt"/>
              </a:defRPr>
            </a:lvl2pPr>
            <a:lvl3pPr>
              <a:spcBef>
                <a:spcPts val="600"/>
              </a:spcBef>
              <a:defRPr sz="1200">
                <a:latin typeface="+mn-lt"/>
              </a:defRPr>
            </a:lvl3pPr>
            <a:lvl4pPr>
              <a:spcBef>
                <a:spcPts val="600"/>
              </a:spcBef>
              <a:defRPr sz="1200">
                <a:latin typeface="+mn-lt"/>
              </a:defRPr>
            </a:lvl4pPr>
            <a:lvl5pPr>
              <a:spcBef>
                <a:spcPts val="600"/>
              </a:spcBef>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xmlns=""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xmlns=""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9EA32F3F-6A74-434D-B507-5592222B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xmlns="" id="{FA7FF34E-36E1-40E8-91AB-F00AD4BD3B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xmlns="" id="{50FA5EA8-C67B-4366-92D3-3315A555066C}"/>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xmlns="" id="{313D0653-8891-45D6-916F-443B729E594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xmlns=""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xmlns=""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xmlns=""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xmlns="" id="{3A174E65-3AEB-4DA9-B498-C87D051D2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xmlns=""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5DD83A96-2042-4BC8-BB16-3155F5E14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xmlns=""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xmlns=""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xmlns=""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xmlns=""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103916D9-9F79-4B6A-8F09-36FBF72B3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xmlns=""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1" name="Group 10">
            <a:extLst>
              <a:ext uri="{FF2B5EF4-FFF2-40B4-BE49-F238E27FC236}">
                <a16:creationId xmlns:a16="http://schemas.microsoft.com/office/drawing/2014/main" xmlns=""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xmlns=""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85B937BA-63FB-451C-870C-97F819C8E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xmlns="" id="{A690AE51-04D4-420B-9EE0-E38637205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xmlns=""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xmlns=""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xmlns=""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xmlns=""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xmlns=""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xmlns=""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xmlns=""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xmlns="" id="{B55A38CA-24B8-4D96-905F-F3118C0264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xmlns=""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xmlns=""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xmlns=""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xmlns=""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xmlns=""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xmlns=""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xmlns="" id="{CBB101B8-D628-4355-8646-9535BBB346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xmlns=""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xmlns=""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xmlns=""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xmlns=""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xmlns=""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xmlns=""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xmlns=""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xmlns=""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xmlns=""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xmlns=""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DCC28CF4-64A9-4A10-A3F8-8486FB06D2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527509995"/>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xmlns=""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xmlns=""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xmlns="" id="{CFEE9956-DD3A-4817-A224-F77B7D782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xmlns=""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xmlns=""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xmlns=""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xmlns=""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xmlns=""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xmlns="" id="{ACAE3D7F-2B7C-44F1-BCB3-9C9015CEFD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xmlns=""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18363CEC-F2E0-499C-8410-072D6DE70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xmlns=""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xmlns=""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xmlns=""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xmlns=""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xmlns=""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xmlns=""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xmlns="" id="{5A25CF9F-220B-40F9-B4C7-4939405D64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xmlns=""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xmlns=""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xmlns=""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xmlns=""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xmlns=""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xmlns=""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xmlns=""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xmlns=""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xmlns=""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xmlns="" id="{170B2B84-363C-4D17-8764-77C36E95E1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xmlns="" id="{0E2F4232-6841-474A-BD6A-F4DE2F232E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xmlns=""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1A4EBCB1-0E8C-4C44-B8D1-B7704D1AC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xmlns="" id="{77B3255C-6C14-4AA6-A5C2-043732116831}"/>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xmlns="" id="{2ABE8458-5B23-4B39-967C-93D029470616}"/>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xmlns=""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xmlns=""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xmlns=""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xmlns="" id="{01AB6E27-9934-4A1F-BED0-1C33804133CC}"/>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xmlns="" id="{037C6B79-45C2-4C2D-96F4-BC9FBACA5A2A}"/>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xmlns=""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xmlns=""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12F2B6E4-A700-47F3-85BB-5B7FF96AE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xmlns="" id="{D1C71F76-F689-4CD7-997B-954BD8090E07}"/>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xmlns="" id="{4D519FAB-F9CC-4334-8193-81B85DDC0A73}"/>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grpSp>
        <p:nvGrpSpPr>
          <p:cNvPr id="12" name="Group 11">
            <a:extLst>
              <a:ext uri="{FF2B5EF4-FFF2-40B4-BE49-F238E27FC236}">
                <a16:creationId xmlns:a16="http://schemas.microsoft.com/office/drawing/2014/main" xmlns=""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xmlns=""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0DCD47EC-C3FB-41DA-9DB8-9A51C21E7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xmlns="" id="{3565F273-2816-479E-9939-940B7E156E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xmlns="" id="{B761E179-80EF-4897-A3F2-C22D24CE8D0A}"/>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xmlns="" id="{7EA53351-5447-4D4E-85EC-ECBF1AF689EB}"/>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xmlns="" id="{78D0480C-D0F0-4D64-91F7-253C93EA6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xmlns=""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xmlns=""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EC3EE77B-3F02-437B-89D4-A144513A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xmlns="" id="{425EF643-ACB6-49DE-99F2-122CA76F9200}"/>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xmlns="" id="{A4A0623B-63CD-47FB-83FB-AC9D4A8A10E5}"/>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xmlns=""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xmlns=""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xmlns=""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665759991"/>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xmlns="" id="{3403CA97-0323-4929-B4B0-48C22FE9C7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xmlns=""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xmlns=""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F19A46EE-D912-4DE1-BDC0-5262FDFD5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xmlns="" id="{65899BB5-6137-4F73-9841-E37D1B210038}"/>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xmlns="" id="{AA50B008-20D9-4672-B91C-E5DCAD4F131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xmlns=""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xmlns=""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xmlns=""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7EFA4DD-7457-4601-A0BA-1657499BE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xmlns="" id="{92FC9649-CE0C-41FA-860C-0F31C8EC1956}"/>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xmlns="" id="{1FB29D45-148E-4CE3-ABDE-FD9683BBA442}"/>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xmlns=""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xmlns=""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98DC6A2C-3169-41D3-8C10-0D4374B5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xmlns="" id="{EE067285-DD00-4769-81F0-DAE16D8941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xmlns="" id="{CBDDE1E3-A151-4D21-B486-A5C1196BCC85}"/>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xmlns="" id="{87A12082-A3DF-4748-8F07-85CFBE92D602}"/>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2A22F3B3-9E50-40AB-A7A5-2C79264EBC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xmlns=""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CBF48938-0590-48DF-9BA6-25EF409F9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xmlns="" id="{3CFC89FF-A961-43A9-8BA0-DCD81E668B38}"/>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xmlns="" id="{DFB108EE-430F-4075-A50D-89B43C70277A}"/>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xmlns=""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xmlns=""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xmlns="" id="{27D92168-F0C5-4AFA-A7D6-DBA4424B974D}"/>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xmlns="" id="{F690B747-253F-4062-83D3-11A9F1163520}"/>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xmlns=""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0ADB4AD5-9CC7-4531-B315-A0D396625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xmlns="" id="{C0096EF0-20D4-4AA1-BF4C-04E3BA46FE8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xmlns="" id="{4CE24A0A-5ECF-4A9E-A6F4-2FAF4CDC172F}"/>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xmlns=""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3EB6A35F-E960-4297-AA29-3585EA1EE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xmlns="" id="{49EC12C3-77B3-47EF-B70B-A375A44ECF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xmlns="" id="{4E74E256-6803-42E2-90A4-4E5E29B8A3DB}"/>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xmlns="" id="{F56BD49E-B7C1-4E59-AEEE-E2D5A58D63E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D31CCFBE-562C-48E4-98E6-77C9A843AD31}"/>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xmlns="" id="{43B40C2B-653B-4BAE-9F7C-B8503F8D6C9D}"/>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3549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D9D58858-996E-234E-9121-607FBA7B8126}"/>
              </a:ext>
            </a:extLst>
          </p:cNvPr>
          <p:cNvSpPr>
            <a:spLocks noGrp="1"/>
          </p:cNvSpPr>
          <p:nvPr>
            <p:ph type="title"/>
          </p:nvPr>
        </p:nvSpPr>
        <p:spPr>
          <a:xfrm>
            <a:off x="760761" y="609034"/>
            <a:ext cx="10670479" cy="1288083"/>
          </a:xfrm>
        </p:spPr>
        <p:txBody>
          <a:bodyPr anchor="b"/>
          <a:lstStyle>
            <a:lvl1pPr algn="l">
              <a:defRPr sz="3996" b="1" cap="none">
                <a:solidFill>
                  <a:srgbClr val="205493"/>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xmlns="" id="{7371F8D1-C29B-DA4B-97CB-DAE1E25F2855}"/>
              </a:ext>
            </a:extLst>
          </p:cNvPr>
          <p:cNvSpPr>
            <a:spLocks noGrp="1"/>
          </p:cNvSpPr>
          <p:nvPr>
            <p:ph type="body" idx="1"/>
          </p:nvPr>
        </p:nvSpPr>
        <p:spPr>
          <a:xfrm>
            <a:off x="760761" y="2138546"/>
            <a:ext cx="10670479" cy="632653"/>
          </a:xfrm>
        </p:spPr>
        <p:txBody>
          <a:bodyPr anchor="t">
            <a:normAutofit/>
          </a:bodyPr>
          <a:lstStyle>
            <a:lvl1pPr marL="0" indent="0">
              <a:buNone/>
              <a:defRPr sz="2131" b="1">
                <a:solidFill>
                  <a:schemeClr val="tx1"/>
                </a:solidFill>
              </a:defRPr>
            </a:lvl1pPr>
            <a:lvl2pPr marL="456777" indent="0">
              <a:buNone/>
              <a:defRPr sz="1798">
                <a:solidFill>
                  <a:schemeClr val="tx1">
                    <a:tint val="75000"/>
                  </a:schemeClr>
                </a:solidFill>
              </a:defRPr>
            </a:lvl2pPr>
            <a:lvl3pPr marL="913554" indent="0">
              <a:buNone/>
              <a:defRPr sz="1599">
                <a:solidFill>
                  <a:schemeClr val="tx1">
                    <a:tint val="75000"/>
                  </a:schemeClr>
                </a:solidFill>
              </a:defRPr>
            </a:lvl3pPr>
            <a:lvl4pPr marL="1370331" indent="0">
              <a:buNone/>
              <a:defRPr sz="1399">
                <a:solidFill>
                  <a:schemeClr val="tx1">
                    <a:tint val="75000"/>
                  </a:schemeClr>
                </a:solidFill>
              </a:defRPr>
            </a:lvl4pPr>
            <a:lvl5pPr marL="1827108" indent="0">
              <a:buNone/>
              <a:defRPr sz="1399">
                <a:solidFill>
                  <a:schemeClr val="tx1">
                    <a:tint val="75000"/>
                  </a:schemeClr>
                </a:solidFill>
              </a:defRPr>
            </a:lvl5pPr>
            <a:lvl6pPr marL="2283885" indent="0">
              <a:buNone/>
              <a:defRPr sz="1399">
                <a:solidFill>
                  <a:schemeClr val="tx1">
                    <a:tint val="75000"/>
                  </a:schemeClr>
                </a:solidFill>
              </a:defRPr>
            </a:lvl6pPr>
            <a:lvl7pPr marL="2740663" indent="0">
              <a:buNone/>
              <a:defRPr sz="1399">
                <a:solidFill>
                  <a:schemeClr val="tx1">
                    <a:tint val="75000"/>
                  </a:schemeClr>
                </a:solidFill>
              </a:defRPr>
            </a:lvl7pPr>
            <a:lvl8pPr marL="3197440" indent="0">
              <a:buNone/>
              <a:defRPr sz="1399">
                <a:solidFill>
                  <a:schemeClr val="tx1">
                    <a:tint val="75000"/>
                  </a:schemeClr>
                </a:solidFill>
              </a:defRPr>
            </a:lvl8pPr>
            <a:lvl9pPr marL="3654217" indent="0">
              <a:buNone/>
              <a:defRPr sz="1399">
                <a:solidFill>
                  <a:schemeClr val="tx1">
                    <a:tint val="75000"/>
                  </a:schemeClr>
                </a:solidFill>
              </a:defRPr>
            </a:lvl9pPr>
          </a:lstStyle>
          <a:p>
            <a:pPr lvl="0"/>
            <a:r>
              <a:rPr lang="en-US" dirty="0"/>
              <a:t>Click to edit Master text styles</a:t>
            </a:r>
          </a:p>
        </p:txBody>
      </p:sp>
      <p:sp>
        <p:nvSpPr>
          <p:cNvPr id="16" name="Text Placeholder 2">
            <a:extLst>
              <a:ext uri="{FF2B5EF4-FFF2-40B4-BE49-F238E27FC236}">
                <a16:creationId xmlns:a16="http://schemas.microsoft.com/office/drawing/2014/main" xmlns="" id="{577F2F5F-2345-F642-B2B0-81079CD3F3B4}"/>
              </a:ext>
            </a:extLst>
          </p:cNvPr>
          <p:cNvSpPr>
            <a:spLocks noGrp="1"/>
          </p:cNvSpPr>
          <p:nvPr>
            <p:ph type="body" idx="10"/>
          </p:nvPr>
        </p:nvSpPr>
        <p:spPr>
          <a:xfrm>
            <a:off x="760761" y="2894202"/>
            <a:ext cx="10670479" cy="632653"/>
          </a:xfrm>
        </p:spPr>
        <p:txBody>
          <a:bodyPr anchor="t">
            <a:normAutofit/>
          </a:bodyPr>
          <a:lstStyle>
            <a:lvl1pPr marL="0" indent="0">
              <a:buNone/>
              <a:defRPr sz="1599" b="0">
                <a:solidFill>
                  <a:schemeClr val="tx1"/>
                </a:solidFill>
              </a:defRPr>
            </a:lvl1pPr>
            <a:lvl2pPr marL="456777" indent="0">
              <a:buNone/>
              <a:defRPr sz="1798">
                <a:solidFill>
                  <a:schemeClr val="tx1">
                    <a:tint val="75000"/>
                  </a:schemeClr>
                </a:solidFill>
              </a:defRPr>
            </a:lvl2pPr>
            <a:lvl3pPr marL="913554" indent="0">
              <a:buNone/>
              <a:defRPr sz="1599">
                <a:solidFill>
                  <a:schemeClr val="tx1">
                    <a:tint val="75000"/>
                  </a:schemeClr>
                </a:solidFill>
              </a:defRPr>
            </a:lvl3pPr>
            <a:lvl4pPr marL="1370331" indent="0">
              <a:buNone/>
              <a:defRPr sz="1399">
                <a:solidFill>
                  <a:schemeClr val="tx1">
                    <a:tint val="75000"/>
                  </a:schemeClr>
                </a:solidFill>
              </a:defRPr>
            </a:lvl4pPr>
            <a:lvl5pPr marL="1827108" indent="0">
              <a:buNone/>
              <a:defRPr sz="1399">
                <a:solidFill>
                  <a:schemeClr val="tx1">
                    <a:tint val="75000"/>
                  </a:schemeClr>
                </a:solidFill>
              </a:defRPr>
            </a:lvl5pPr>
            <a:lvl6pPr marL="2283885" indent="0">
              <a:buNone/>
              <a:defRPr sz="1399">
                <a:solidFill>
                  <a:schemeClr val="tx1">
                    <a:tint val="75000"/>
                  </a:schemeClr>
                </a:solidFill>
              </a:defRPr>
            </a:lvl6pPr>
            <a:lvl7pPr marL="2740663" indent="0">
              <a:buNone/>
              <a:defRPr sz="1399">
                <a:solidFill>
                  <a:schemeClr val="tx1">
                    <a:tint val="75000"/>
                  </a:schemeClr>
                </a:solidFill>
              </a:defRPr>
            </a:lvl7pPr>
            <a:lvl8pPr marL="3197440" indent="0">
              <a:buNone/>
              <a:defRPr sz="1399">
                <a:solidFill>
                  <a:schemeClr val="tx1">
                    <a:tint val="75000"/>
                  </a:schemeClr>
                </a:solidFill>
              </a:defRPr>
            </a:lvl8pPr>
            <a:lvl9pPr marL="3654217" indent="0">
              <a:buNone/>
              <a:defRPr sz="1399">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1752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xmlns=""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xmlns=""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xmlns=""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344B4D81-88CD-470E-8625-6F4D2E43AD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1602274905"/>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F0B97-CACB-4753-9EAA-2848B2DD67C6}"/>
              </a:ext>
            </a:extLst>
          </p:cNvPr>
          <p:cNvSpPr>
            <a:spLocks noGrp="1"/>
          </p:cNvSpPr>
          <p:nvPr>
            <p:ph type="title"/>
          </p:nvPr>
        </p:nvSpPr>
        <p:spPr>
          <a:xfrm>
            <a:off x="667512" y="738414"/>
            <a:ext cx="107071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9D8B99-D9C2-4097-9FC1-984FA4D64AC2}"/>
              </a:ext>
            </a:extLst>
          </p:cNvPr>
          <p:cNvSpPr>
            <a:spLocks noGrp="1"/>
          </p:cNvSpPr>
          <p:nvPr>
            <p:ph idx="1"/>
          </p:nvPr>
        </p:nvSpPr>
        <p:spPr>
          <a:xfrm>
            <a:off x="667512" y="2547917"/>
            <a:ext cx="10707189" cy="3019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xmlns="" id="{A15E2BD9-D93B-42F8-9283-EAC3C6EE0D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xmlns=""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xmlns=""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1066956F-0225-4D08-AB1F-416099A4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xmlns="" id="{B20F191C-732F-4B5B-BB64-7DBD032C469A}"/>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xmlns="" id="{75B41862-B55C-4FE0-8250-F24907CD019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164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09D8B99-D9C2-4097-9FC1-984FA4D64AC2}"/>
              </a:ext>
            </a:extLst>
          </p:cNvPr>
          <p:cNvSpPr>
            <a:spLocks noGrp="1"/>
          </p:cNvSpPr>
          <p:nvPr>
            <p:ph idx="1"/>
          </p:nvPr>
        </p:nvSpPr>
        <p:spPr>
          <a:xfrm>
            <a:off x="667512" y="2547917"/>
            <a:ext cx="10707189" cy="3019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xmlns="" id="{BE9EE480-E44A-4CB3-AF35-36E339EE5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xmlns=""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F4B8BEC9-B3FB-4AA0-AA8D-2A6D9785D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xmlns="" id="{56041093-8DDB-47BA-B7F1-3A2416331D81}"/>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xmlns="" id="{68480899-2398-499B-A908-3C89781816F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34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09D8B99-D9C2-4097-9FC1-984FA4D64AC2}"/>
              </a:ext>
            </a:extLst>
          </p:cNvPr>
          <p:cNvSpPr>
            <a:spLocks noGrp="1"/>
          </p:cNvSpPr>
          <p:nvPr>
            <p:ph idx="1"/>
          </p:nvPr>
        </p:nvSpPr>
        <p:spPr>
          <a:xfrm>
            <a:off x="667512" y="2547917"/>
            <a:ext cx="10707189" cy="3019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xmlns=""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xmlns=""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xmlns=""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F3E4D53A-DE70-4EE2-8E8D-AA47873F21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xmlns="" id="{43EEA4E6-4AC5-40A3-A3E7-CF2BE843599E}"/>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xmlns="" id="{F5C3EB70-F95B-4CD7-B2C9-6E4086A77C18}"/>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09D8B99-D9C2-4097-9FC1-984FA4D64AC2}"/>
              </a:ext>
            </a:extLst>
          </p:cNvPr>
          <p:cNvSpPr>
            <a:spLocks noGrp="1"/>
          </p:cNvSpPr>
          <p:nvPr>
            <p:ph idx="1"/>
          </p:nvPr>
        </p:nvSpPr>
        <p:spPr>
          <a:xfrm>
            <a:off x="667512" y="2547917"/>
            <a:ext cx="10707189" cy="3019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a:extLst>
              <a:ext uri="{FF2B5EF4-FFF2-40B4-BE49-F238E27FC236}">
                <a16:creationId xmlns:a16="http://schemas.microsoft.com/office/drawing/2014/main" xmlns=""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xmlns=""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B0493E8B-34EB-4FED-96E9-4F945A14C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xmlns="" id="{199FD9E3-06BE-4D22-A80B-0970457EA4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xmlns="" id="{3713CF40-D8F8-4431-AB66-F68EB243A2EF}"/>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xmlns="" id="{ED817541-8D89-450B-AEAF-AB2864CB0EC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mn-lt"/>
              </a:defRPr>
            </a:lvl1pPr>
            <a:lvl2pPr>
              <a:spcBef>
                <a:spcPts val="600"/>
              </a:spcBef>
              <a:defRPr sz="1200" baseline="0">
                <a:latin typeface="+mn-lt"/>
              </a:defRPr>
            </a:lvl2pPr>
            <a:lvl3pPr>
              <a:spcBef>
                <a:spcPts val="600"/>
              </a:spcBef>
              <a:defRPr sz="1200" baseline="0">
                <a:latin typeface="+mn-lt"/>
              </a:defRPr>
            </a:lvl3pPr>
            <a:lvl4pPr>
              <a:spcBef>
                <a:spcPts val="600"/>
              </a:spcBef>
              <a:defRPr sz="1200" baseline="0">
                <a:latin typeface="+mn-lt"/>
              </a:defRPr>
            </a:lvl4pPr>
            <a:lvl5pPr>
              <a:spcBef>
                <a:spcPts val="600"/>
              </a:spcBef>
              <a:defRPr sz="12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xmlns="" id="{03BD3F6E-67F7-45F8-B0B5-A2822A4216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xmlns=""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xmlns=""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xmlns="" id="{4102A84D-677B-4AAF-B3BD-4813C90B5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xmlns="" id="{D4B73111-D95D-4A45-BD12-60C3097AA90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xmlns="" id="{060E9047-635F-4B6D-AAD2-25713FD5E68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xmlns=""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xmlns=""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xmlns="" id="{2E9384D0-0F87-49AD-BABA-90C85DF006CE}"/>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00" r:id="rId4"/>
    <p:sldLayoutId id="2147483650" r:id="rId5"/>
    <p:sldLayoutId id="2147483666"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 id="2147483710" r:id="rId38"/>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census.gov/en.html" TargetMode="External"/><Relationship Id="rId3" Type="http://schemas.openxmlformats.org/officeDocument/2006/relationships/hyperlink" Target="https://www.census.gov/programs-surveys/si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hyperlink" Target="http://www.census.gov/" TargetMode="External"/><Relationship Id="rId3" Type="http://schemas.openxmlformats.org/officeDocument/2006/relationships/hyperlink" Target="https://www.census.gov/partners/toolkit.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png"/><Relationship Id="rId3"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png"/><Relationship Id="rId3"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xmlns="" id="{F595A197-1416-4E25-9B36-C650A3025738}"/>
              </a:ext>
            </a:extLst>
          </p:cNvPr>
          <p:cNvSpPr txBox="1"/>
          <p:nvPr/>
        </p:nvSpPr>
        <p:spPr>
          <a:xfrm>
            <a:off x="762000" y="3621156"/>
            <a:ext cx="10896600" cy="3046988"/>
          </a:xfrm>
          <a:prstGeom prst="rect">
            <a:avLst/>
          </a:prstGeom>
        </p:spPr>
        <p:txBody>
          <a:bodyPr vert="horz" wrap="square" lIns="0" tIns="0" rIns="0" bIns="0" rtlCol="0">
            <a:spAutoFit/>
          </a:bodyPr>
          <a:lstStyle/>
          <a:p>
            <a:pPr algn="ctr"/>
            <a:endParaRPr lang="en-US" b="1" dirty="0">
              <a:cs typeface="Calibri"/>
            </a:endParaRPr>
          </a:p>
          <a:p>
            <a:pPr algn="ctr"/>
            <a:endParaRPr lang="en-US" dirty="0">
              <a:cs typeface="Calibri"/>
            </a:endParaRPr>
          </a:p>
          <a:p>
            <a:pPr algn="ctr"/>
            <a:r>
              <a:rPr lang="en-US" dirty="0">
                <a:cs typeface="Calibri"/>
              </a:rPr>
              <a:t> </a:t>
            </a:r>
          </a:p>
          <a:p>
            <a:pPr algn="ctr"/>
            <a:endParaRPr lang="en-US" dirty="0">
              <a:cs typeface="Calibri"/>
            </a:endParaRPr>
          </a:p>
          <a:p>
            <a:pPr algn="ctr"/>
            <a:r>
              <a:rPr lang="en-US" dirty="0" err="1">
                <a:cs typeface="Calibri"/>
              </a:rPr>
              <a:t>Irasema</a:t>
            </a:r>
            <a:r>
              <a:rPr lang="en-US" dirty="0">
                <a:cs typeface="Calibri"/>
              </a:rPr>
              <a:t> Garcia</a:t>
            </a:r>
          </a:p>
          <a:p>
            <a:pPr algn="ctr"/>
            <a:r>
              <a:rPr lang="en-US" dirty="0">
                <a:cs typeface="Calibri"/>
              </a:rPr>
              <a:t>Partnership Specialist</a:t>
            </a:r>
          </a:p>
          <a:p>
            <a:pPr algn="ctr"/>
            <a:r>
              <a:rPr lang="en-US" dirty="0">
                <a:cs typeface="Calibri"/>
              </a:rPr>
              <a:t>Rio Grande Valley</a:t>
            </a:r>
          </a:p>
          <a:p>
            <a:pPr algn="ctr"/>
            <a:r>
              <a:rPr lang="en-US" dirty="0">
                <a:cs typeface="Calibri"/>
              </a:rPr>
              <a:t>U.S. Census Bureau-Denver Region </a:t>
            </a:r>
          </a:p>
          <a:p>
            <a:pPr algn="ctr"/>
            <a:r>
              <a:rPr lang="en-US" dirty="0">
                <a:cs typeface="Calibri"/>
              </a:rPr>
              <a:t>(956) 572-1009</a:t>
            </a:r>
          </a:p>
          <a:p>
            <a:pPr algn="ctr"/>
            <a:r>
              <a:rPr lang="en-US" dirty="0">
                <a:cs typeface="Calibri"/>
              </a:rPr>
              <a:t>irasema.garcia@2020census.gov</a:t>
            </a:r>
          </a:p>
          <a:p>
            <a:pPr algn="ctr"/>
            <a:endParaRPr lang="en-US" dirty="0"/>
          </a:p>
        </p:txBody>
      </p:sp>
      <p:pic>
        <p:nvPicPr>
          <p:cNvPr id="7" name="Picture 6" descr="File:TXMap-RGV-Shaded.png - Wikimedia Commons">
            <a:extLst>
              <a:ext uri="{FF2B5EF4-FFF2-40B4-BE49-F238E27FC236}">
                <a16:creationId xmlns:a16="http://schemas.microsoft.com/office/drawing/2014/main" xmlns="" id="{29A01A70-1D8E-448E-918F-F41DF57DE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454" y="406526"/>
            <a:ext cx="3651067" cy="3456343"/>
          </a:xfrm>
          <a:prstGeom prst="rect">
            <a:avLst/>
          </a:prstGeom>
        </p:spPr>
      </p:pic>
      <p:pic>
        <p:nvPicPr>
          <p:cNvPr id="12" name="Picture 11">
            <a:extLst>
              <a:ext uri="{FF2B5EF4-FFF2-40B4-BE49-F238E27FC236}">
                <a16:creationId xmlns:a16="http://schemas.microsoft.com/office/drawing/2014/main" xmlns="" id="{E8FE25F4-D35A-4C01-B8B0-FCB3DE414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77" y="534486"/>
            <a:ext cx="3423842" cy="2129202"/>
          </a:xfrm>
          <a:prstGeom prst="rect">
            <a:avLst/>
          </a:prstGeom>
        </p:spPr>
      </p:pic>
    </p:spTree>
    <p:extLst>
      <p:ext uri="{BB962C8B-B14F-4D97-AF65-F5344CB8AC3E}">
        <p14:creationId xmlns:p14="http://schemas.microsoft.com/office/powerpoint/2010/main" val="148681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xmlns="" id="{9F660A79-E14A-43F6-A351-B0A2DDCFC1B2}"/>
              </a:ext>
            </a:extLst>
          </p:cNvPr>
          <p:cNvSpPr>
            <a:spLocks noGrp="1"/>
          </p:cNvSpPr>
          <p:nvPr>
            <p:ph type="sldNum" sz="quarter" idx="11"/>
          </p:nvPr>
        </p:nvSpPr>
        <p:spPr/>
        <p:txBody>
          <a:bodyPr/>
          <a:lstStyle/>
          <a:p>
            <a:fld id="{2BEE099A-8562-47CA-944D-F82EDDAC5192}" type="slidenum">
              <a:rPr lang="en-US" smtClean="0"/>
              <a:pPr/>
              <a:t>10</a:t>
            </a:fld>
            <a:endParaRPr lang="en-US"/>
          </a:p>
        </p:txBody>
      </p:sp>
      <p:pic>
        <p:nvPicPr>
          <p:cNvPr id="5" name="Content Placeholder 4">
            <a:extLst>
              <a:ext uri="{FF2B5EF4-FFF2-40B4-BE49-F238E27FC236}">
                <a16:creationId xmlns:a16="http://schemas.microsoft.com/office/drawing/2014/main" xmlns="" id="{1CCD4A32-9C43-4453-B4E4-769D5CA26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99" y="408975"/>
            <a:ext cx="9998644" cy="5485469"/>
          </a:xfrm>
          <a:prstGeom prst="rect">
            <a:avLst/>
          </a:prstGeom>
        </p:spPr>
      </p:pic>
    </p:spTree>
    <p:extLst>
      <p:ext uri="{BB962C8B-B14F-4D97-AF65-F5344CB8AC3E}">
        <p14:creationId xmlns:p14="http://schemas.microsoft.com/office/powerpoint/2010/main" val="82755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xmlns="" id="{9F660A79-E14A-43F6-A351-B0A2DDCFC1B2}"/>
              </a:ext>
            </a:extLst>
          </p:cNvPr>
          <p:cNvSpPr>
            <a:spLocks noGrp="1"/>
          </p:cNvSpPr>
          <p:nvPr>
            <p:ph type="sldNum" sz="quarter" idx="11"/>
          </p:nvPr>
        </p:nvSpPr>
        <p:spPr/>
        <p:txBody>
          <a:bodyPr/>
          <a:lstStyle/>
          <a:p>
            <a:fld id="{2BEE099A-8562-47CA-944D-F82EDDAC5192}" type="slidenum">
              <a:rPr lang="en-US" smtClean="0"/>
              <a:pPr/>
              <a:t>11</a:t>
            </a:fld>
            <a:endParaRPr lang="en-US"/>
          </a:p>
        </p:txBody>
      </p:sp>
      <p:pic>
        <p:nvPicPr>
          <p:cNvPr id="4" name="Picture 3">
            <a:extLst>
              <a:ext uri="{FF2B5EF4-FFF2-40B4-BE49-F238E27FC236}">
                <a16:creationId xmlns:a16="http://schemas.microsoft.com/office/drawing/2014/main" xmlns="" id="{204BCB1D-7C66-41E2-A229-70FA7351B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95" y="440635"/>
            <a:ext cx="9691688" cy="5552022"/>
          </a:xfrm>
          <a:prstGeom prst="rect">
            <a:avLst/>
          </a:prstGeom>
        </p:spPr>
      </p:pic>
    </p:spTree>
    <p:extLst>
      <p:ext uri="{BB962C8B-B14F-4D97-AF65-F5344CB8AC3E}">
        <p14:creationId xmlns:p14="http://schemas.microsoft.com/office/powerpoint/2010/main" val="360904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30785-23C7-4CFD-80DE-3CDCED88D8BB}"/>
              </a:ext>
            </a:extLst>
          </p:cNvPr>
          <p:cNvSpPr>
            <a:spLocks noGrp="1"/>
          </p:cNvSpPr>
          <p:nvPr>
            <p:ph type="ctrTitle"/>
          </p:nvPr>
        </p:nvSpPr>
        <p:spPr>
          <a:xfrm>
            <a:off x="630169" y="1070468"/>
            <a:ext cx="10240964" cy="832817"/>
          </a:xfrm>
        </p:spPr>
        <p:txBody>
          <a:bodyPr/>
          <a:lstStyle/>
          <a:p>
            <a:pPr algn="ctr"/>
            <a:r>
              <a:rPr lang="en-US" dirty="0"/>
              <a:t>New Ability to Self Respond</a:t>
            </a:r>
            <a:br>
              <a:rPr lang="en-US" dirty="0"/>
            </a:br>
            <a:r>
              <a:rPr lang="en-US" sz="3600" i="1" dirty="0"/>
              <a:t>Starting March 12, 2020</a:t>
            </a:r>
          </a:p>
        </p:txBody>
      </p:sp>
      <p:pic>
        <p:nvPicPr>
          <p:cNvPr id="4" name="Picture 3">
            <a:extLst>
              <a:ext uri="{FF2B5EF4-FFF2-40B4-BE49-F238E27FC236}">
                <a16:creationId xmlns:a16="http://schemas.microsoft.com/office/drawing/2014/main" xmlns="" id="{BD2F35B5-08F8-4EE7-99DE-9BA8C0B6DD00}"/>
              </a:ext>
            </a:extLst>
          </p:cNvPr>
          <p:cNvPicPr>
            <a:picLocks noChangeAspect="1"/>
          </p:cNvPicPr>
          <p:nvPr/>
        </p:nvPicPr>
        <p:blipFill>
          <a:blip r:embed="rId3"/>
          <a:stretch>
            <a:fillRect/>
          </a:stretch>
        </p:blipFill>
        <p:spPr>
          <a:xfrm>
            <a:off x="7300009" y="1903285"/>
            <a:ext cx="4261822" cy="2842990"/>
          </a:xfrm>
          <a:prstGeom prst="rect">
            <a:avLst/>
          </a:prstGeom>
        </p:spPr>
      </p:pic>
      <p:sp>
        <p:nvSpPr>
          <p:cNvPr id="6" name="Title 1">
            <a:extLst>
              <a:ext uri="{FF2B5EF4-FFF2-40B4-BE49-F238E27FC236}">
                <a16:creationId xmlns:a16="http://schemas.microsoft.com/office/drawing/2014/main" xmlns="" id="{7B47D7C3-1E5F-4949-84CA-3643FE9F65B8}"/>
              </a:ext>
            </a:extLst>
          </p:cNvPr>
          <p:cNvSpPr txBox="1">
            <a:spLocks/>
          </p:cNvSpPr>
          <p:nvPr/>
        </p:nvSpPr>
        <p:spPr>
          <a:xfrm>
            <a:off x="810314" y="1486876"/>
            <a:ext cx="6342532" cy="5410199"/>
          </a:xfrm>
          <a:prstGeom prst="rect">
            <a:avLst/>
          </a:prstGeom>
        </p:spPr>
        <p:txBody>
          <a:bodyPr lIns="67422" tIns="33711" rIns="67422" bIns="33711">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a:endParaRPr lang="en-US" sz="3110" dirty="0">
              <a:solidFill>
                <a:srgbClr val="C00000"/>
              </a:solidFill>
              <a:effectLst>
                <a:outerShdw blurRad="38100" dist="38100" dir="2700000" algn="tl">
                  <a:srgbClr val="000000">
                    <a:alpha val="43137"/>
                  </a:srgbClr>
                </a:outerShdw>
              </a:effectLst>
              <a:latin typeface="+mn-lt"/>
            </a:endParaRPr>
          </a:p>
          <a:p>
            <a:pPr algn="l"/>
            <a:r>
              <a:rPr lang="en-US" sz="3300" dirty="0">
                <a:solidFill>
                  <a:schemeClr val="accent1">
                    <a:lumMod val="75000"/>
                  </a:schemeClr>
                </a:solidFill>
                <a:effectLst>
                  <a:outerShdw blurRad="38100" dist="38100" dir="2700000" algn="tl">
                    <a:srgbClr val="000000">
                      <a:alpha val="43137"/>
                    </a:srgbClr>
                  </a:outerShdw>
                </a:effectLst>
                <a:latin typeface="+mn-lt"/>
              </a:rPr>
              <a:t>		</a:t>
            </a:r>
          </a:p>
          <a:p>
            <a:pPr marL="378219" indent="-378219" algn="l">
              <a:buFont typeface="Arial" panose="020B0604020202020204" pitchFamily="34" charset="0"/>
              <a:buChar char="•"/>
            </a:pPr>
            <a:r>
              <a:rPr lang="en-US" sz="4100" b="0" dirty="0">
                <a:latin typeface="+mn-lt"/>
              </a:rPr>
              <a:t>Internet</a:t>
            </a:r>
          </a:p>
          <a:p>
            <a:pPr marL="378219" indent="-378219" algn="l">
              <a:buFont typeface="Arial" panose="020B0604020202020204" pitchFamily="34" charset="0"/>
              <a:buChar char="•"/>
            </a:pPr>
            <a:r>
              <a:rPr lang="en-US" sz="4100" b="0" dirty="0">
                <a:latin typeface="+mn-lt"/>
              </a:rPr>
              <a:t>Phone</a:t>
            </a:r>
          </a:p>
          <a:p>
            <a:pPr marL="378219" indent="-378219" algn="l">
              <a:buFont typeface="Arial" panose="020B0604020202020204" pitchFamily="34" charset="0"/>
              <a:buChar char="•"/>
            </a:pPr>
            <a:r>
              <a:rPr lang="en-US" sz="4100" b="0" dirty="0">
                <a:latin typeface="+mn-lt"/>
              </a:rPr>
              <a:t>Paper Form</a:t>
            </a:r>
          </a:p>
          <a:p>
            <a:pPr algn="l"/>
            <a:endParaRPr lang="en-US" sz="2648" b="0" i="1" dirty="0">
              <a:solidFill>
                <a:schemeClr val="accent1">
                  <a:lumMod val="75000"/>
                </a:schemeClr>
              </a:solidFill>
              <a:effectLst>
                <a:outerShdw blurRad="38100" dist="38100" dir="2700000" algn="tl">
                  <a:srgbClr val="000000">
                    <a:alpha val="43137"/>
                  </a:srgbClr>
                </a:outerShdw>
              </a:effectLst>
              <a:latin typeface="+mn-lt"/>
            </a:endParaRPr>
          </a:p>
          <a:p>
            <a:pPr algn="l"/>
            <a:endParaRPr lang="en-US" sz="2648" i="1" dirty="0">
              <a:solidFill>
                <a:schemeClr val="accent1">
                  <a:lumMod val="75000"/>
                </a:schemeClr>
              </a:solidFill>
              <a:latin typeface="+mn-lt"/>
            </a:endParaRPr>
          </a:p>
          <a:p>
            <a:pPr algn="l"/>
            <a:endParaRPr lang="en-US" sz="2648" i="1" dirty="0">
              <a:solidFill>
                <a:schemeClr val="accent1">
                  <a:lumMod val="75000"/>
                </a:schemeClr>
              </a:solidFill>
              <a:latin typeface="+mn-lt"/>
            </a:endParaRPr>
          </a:p>
          <a:p>
            <a:pPr algn="l"/>
            <a:r>
              <a:rPr lang="en-US" sz="3300" i="1" dirty="0">
                <a:latin typeface="+mn-lt"/>
              </a:rPr>
              <a:t>Last day to respond - July 31, 2020</a:t>
            </a:r>
            <a:endParaRPr lang="en-US" sz="2900" i="1" dirty="0">
              <a:latin typeface="+mn-lt"/>
            </a:endParaRPr>
          </a:p>
        </p:txBody>
      </p:sp>
    </p:spTree>
    <p:extLst>
      <p:ext uri="{BB962C8B-B14F-4D97-AF65-F5344CB8AC3E}">
        <p14:creationId xmlns:p14="http://schemas.microsoft.com/office/powerpoint/2010/main" val="207112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30785-23C7-4CFD-80DE-3CDCED88D8BB}"/>
              </a:ext>
            </a:extLst>
          </p:cNvPr>
          <p:cNvSpPr>
            <a:spLocks noGrp="1"/>
          </p:cNvSpPr>
          <p:nvPr>
            <p:ph type="ctrTitle"/>
          </p:nvPr>
        </p:nvSpPr>
        <p:spPr>
          <a:xfrm>
            <a:off x="656673" y="580139"/>
            <a:ext cx="10240964" cy="832817"/>
          </a:xfrm>
        </p:spPr>
        <p:txBody>
          <a:bodyPr/>
          <a:lstStyle/>
          <a:p>
            <a:pPr algn="ctr"/>
            <a:r>
              <a:rPr lang="en-US" dirty="0"/>
              <a:t>Invitation To Respond</a:t>
            </a:r>
            <a:endParaRPr lang="en-US" sz="3600" i="1" dirty="0"/>
          </a:p>
        </p:txBody>
      </p:sp>
      <p:pic>
        <p:nvPicPr>
          <p:cNvPr id="5" name="Content Placeholder 4">
            <a:extLst>
              <a:ext uri="{FF2B5EF4-FFF2-40B4-BE49-F238E27FC236}">
                <a16:creationId xmlns:a16="http://schemas.microsoft.com/office/drawing/2014/main" xmlns="" id="{F564D8D1-0935-44AB-8BF3-1A9AC8C96BC3}"/>
              </a:ext>
            </a:extLst>
          </p:cNvPr>
          <p:cNvPicPr>
            <a:picLocks noChangeAspect="1"/>
          </p:cNvPicPr>
          <p:nvPr/>
        </p:nvPicPr>
        <p:blipFill>
          <a:blip r:embed="rId2"/>
          <a:stretch>
            <a:fillRect/>
          </a:stretch>
        </p:blipFill>
        <p:spPr>
          <a:xfrm>
            <a:off x="656673" y="1412956"/>
            <a:ext cx="4437201" cy="5044330"/>
          </a:xfrm>
          <a:prstGeom prst="rect">
            <a:avLst/>
          </a:prstGeom>
        </p:spPr>
      </p:pic>
    </p:spTree>
    <p:extLst>
      <p:ext uri="{BB962C8B-B14F-4D97-AF65-F5344CB8AC3E}">
        <p14:creationId xmlns:p14="http://schemas.microsoft.com/office/powerpoint/2010/main" val="113931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FB7F682-E215-4767-9FFE-94F85CDAABD5}"/>
              </a:ext>
            </a:extLst>
          </p:cNvPr>
          <p:cNvSpPr>
            <a:spLocks noGrp="1"/>
          </p:cNvSpPr>
          <p:nvPr>
            <p:ph type="sldNum" sz="quarter" idx="15"/>
          </p:nvPr>
        </p:nvSpPr>
        <p:spPr/>
        <p:txBody>
          <a:bodyPr/>
          <a:lstStyle/>
          <a:p>
            <a:fld id="{2BEE099A-8562-47CA-944D-F82EDDAC5192}" type="slidenum">
              <a:rPr lang="en-US" smtClean="0"/>
              <a:pPr/>
              <a:t>14</a:t>
            </a:fld>
            <a:endParaRPr lang="en-US"/>
          </a:p>
        </p:txBody>
      </p:sp>
      <p:sp>
        <p:nvSpPr>
          <p:cNvPr id="20" name="Title 4">
            <a:extLst>
              <a:ext uri="{FF2B5EF4-FFF2-40B4-BE49-F238E27FC236}">
                <a16:creationId xmlns:a16="http://schemas.microsoft.com/office/drawing/2014/main" xmlns="" id="{55A7B878-D84D-4CEC-AB6B-7E48EDDF9E53}"/>
              </a:ext>
            </a:extLst>
          </p:cNvPr>
          <p:cNvSpPr>
            <a:spLocks noGrp="1"/>
          </p:cNvSpPr>
          <p:nvPr>
            <p:ph type="title"/>
          </p:nvPr>
        </p:nvSpPr>
        <p:spPr>
          <a:xfrm>
            <a:off x="626268" y="562527"/>
            <a:ext cx="11671748" cy="886932"/>
          </a:xfrm>
        </p:spPr>
        <p:txBody>
          <a:bodyPr/>
          <a:lstStyle/>
          <a:p>
            <a:pPr algn="ctr"/>
            <a:r>
              <a:rPr lang="en-US" dirty="0"/>
              <a:t/>
            </a:r>
            <a:br>
              <a:rPr lang="en-US" dirty="0"/>
            </a:br>
            <a:r>
              <a:rPr lang="en-US" dirty="0"/>
              <a:t/>
            </a:r>
            <a:br>
              <a:rPr lang="en-US" dirty="0"/>
            </a:br>
            <a:r>
              <a:rPr lang="en-US" dirty="0"/>
              <a:t>How Can You Help?</a:t>
            </a:r>
          </a:p>
        </p:txBody>
      </p:sp>
      <p:sp>
        <p:nvSpPr>
          <p:cNvPr id="6" name="Rectangle 5">
            <a:extLst>
              <a:ext uri="{FF2B5EF4-FFF2-40B4-BE49-F238E27FC236}">
                <a16:creationId xmlns:a16="http://schemas.microsoft.com/office/drawing/2014/main" xmlns="" id="{04321951-6800-4E85-B7A7-677588F33554}"/>
              </a:ext>
            </a:extLst>
          </p:cNvPr>
          <p:cNvSpPr/>
          <p:nvPr/>
        </p:nvSpPr>
        <p:spPr>
          <a:xfrm>
            <a:off x="508976" y="1566525"/>
            <a:ext cx="10217426" cy="1077218"/>
          </a:xfrm>
          <a:prstGeom prst="rect">
            <a:avLst/>
          </a:prstGeom>
        </p:spPr>
        <p:txBody>
          <a:bodyPr wrap="square">
            <a:spAutoFit/>
          </a:bodyPr>
          <a:lstStyle/>
          <a:p>
            <a:pPr marL="914400" lvl="1" indent="-457200">
              <a:buFont typeface="Arial" panose="020B0604020202020204" pitchFamily="34" charset="0"/>
              <a:buChar char="•"/>
            </a:pPr>
            <a:endParaRPr lang="en-US" sz="3200" dirty="0"/>
          </a:p>
          <a:p>
            <a:pPr lvl="1"/>
            <a:endParaRPr lang="en-US" sz="3200" dirty="0"/>
          </a:p>
        </p:txBody>
      </p:sp>
      <p:sp>
        <p:nvSpPr>
          <p:cNvPr id="7" name="Rectangle 6">
            <a:extLst>
              <a:ext uri="{FF2B5EF4-FFF2-40B4-BE49-F238E27FC236}">
                <a16:creationId xmlns:a16="http://schemas.microsoft.com/office/drawing/2014/main" xmlns="" id="{50E88CA0-9A43-4E45-8F01-EF962BB37DD6}"/>
              </a:ext>
            </a:extLst>
          </p:cNvPr>
          <p:cNvSpPr/>
          <p:nvPr/>
        </p:nvSpPr>
        <p:spPr>
          <a:xfrm>
            <a:off x="321469" y="1780692"/>
            <a:ext cx="10217426" cy="2554545"/>
          </a:xfrm>
          <a:prstGeom prst="rect">
            <a:avLst/>
          </a:prstGeom>
        </p:spPr>
        <p:txBody>
          <a:bodyPr wrap="square">
            <a:spAutoFit/>
          </a:bodyPr>
          <a:lstStyle/>
          <a:p>
            <a:pPr marL="457200" indent="-457200">
              <a:buFont typeface="Arial" panose="020B0604020202020204" pitchFamily="34" charset="0"/>
              <a:buChar char="•"/>
            </a:pPr>
            <a:r>
              <a:rPr lang="en-US" sz="3200" dirty="0"/>
              <a:t>Post Census informational flyers at all locations.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Disseminate information to employees</a:t>
            </a:r>
            <a:endParaRPr lang="en-US" sz="2800" dirty="0"/>
          </a:p>
          <a:p>
            <a:pPr lvl="1"/>
            <a:endParaRPr lang="en-US" sz="3200" dirty="0"/>
          </a:p>
          <a:p>
            <a:pPr marL="457200" indent="-457200">
              <a:buFont typeface="Arial" panose="020B0604020202020204" pitchFamily="34" charset="0"/>
              <a:buChar char="•"/>
            </a:pPr>
            <a:r>
              <a:rPr lang="en-US" sz="3200" dirty="0"/>
              <a:t>Invite Census to speak to staff/public</a:t>
            </a:r>
          </a:p>
        </p:txBody>
      </p:sp>
    </p:spTree>
    <p:extLst>
      <p:ext uri="{BB962C8B-B14F-4D97-AF65-F5344CB8AC3E}">
        <p14:creationId xmlns:p14="http://schemas.microsoft.com/office/powerpoint/2010/main" val="239446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FB7F682-E215-4767-9FFE-94F85CDAABD5}"/>
              </a:ext>
            </a:extLst>
          </p:cNvPr>
          <p:cNvSpPr>
            <a:spLocks noGrp="1"/>
          </p:cNvSpPr>
          <p:nvPr>
            <p:ph type="sldNum" sz="quarter" idx="15"/>
          </p:nvPr>
        </p:nvSpPr>
        <p:spPr/>
        <p:txBody>
          <a:bodyPr/>
          <a:lstStyle/>
          <a:p>
            <a:fld id="{2BEE099A-8562-47CA-944D-F82EDDAC5192}" type="slidenum">
              <a:rPr lang="en-US" smtClean="0"/>
              <a:pPr/>
              <a:t>15</a:t>
            </a:fld>
            <a:endParaRPr lang="en-US"/>
          </a:p>
        </p:txBody>
      </p:sp>
      <p:sp>
        <p:nvSpPr>
          <p:cNvPr id="20" name="Title 4">
            <a:extLst>
              <a:ext uri="{FF2B5EF4-FFF2-40B4-BE49-F238E27FC236}">
                <a16:creationId xmlns:a16="http://schemas.microsoft.com/office/drawing/2014/main" xmlns="" id="{55A7B878-D84D-4CEC-AB6B-7E48EDDF9E53}"/>
              </a:ext>
            </a:extLst>
          </p:cNvPr>
          <p:cNvSpPr>
            <a:spLocks noGrp="1"/>
          </p:cNvSpPr>
          <p:nvPr>
            <p:ph type="title"/>
          </p:nvPr>
        </p:nvSpPr>
        <p:spPr>
          <a:xfrm>
            <a:off x="626268" y="562527"/>
            <a:ext cx="11671748" cy="886932"/>
          </a:xfrm>
        </p:spPr>
        <p:txBody>
          <a:bodyPr/>
          <a:lstStyle/>
          <a:p>
            <a:pPr algn="ctr"/>
            <a:r>
              <a:rPr lang="en-US" dirty="0"/>
              <a:t>How Can You Help?</a:t>
            </a:r>
          </a:p>
        </p:txBody>
      </p:sp>
      <p:sp>
        <p:nvSpPr>
          <p:cNvPr id="7" name="Rectangle 6">
            <a:extLst>
              <a:ext uri="{FF2B5EF4-FFF2-40B4-BE49-F238E27FC236}">
                <a16:creationId xmlns:a16="http://schemas.microsoft.com/office/drawing/2014/main" xmlns="" id="{50E88CA0-9A43-4E45-8F01-EF962BB37DD6}"/>
              </a:ext>
            </a:extLst>
          </p:cNvPr>
          <p:cNvSpPr/>
          <p:nvPr/>
        </p:nvSpPr>
        <p:spPr>
          <a:xfrm>
            <a:off x="321469" y="1462637"/>
            <a:ext cx="10217426" cy="4524315"/>
          </a:xfrm>
          <a:prstGeom prst="rect">
            <a:avLst/>
          </a:prstGeom>
        </p:spPr>
        <p:txBody>
          <a:bodyPr wrap="square">
            <a:spAutoFit/>
          </a:bodyPr>
          <a:lstStyle/>
          <a:p>
            <a:pPr marL="457200" indent="-457200">
              <a:buFont typeface="Arial" panose="020B0604020202020204" pitchFamily="34" charset="0"/>
              <a:buChar char="•"/>
            </a:pPr>
            <a:r>
              <a:rPr lang="en-US" sz="3200" dirty="0"/>
              <a:t>Share Census Information on Premise</a:t>
            </a:r>
          </a:p>
          <a:p>
            <a:pPr marL="457200" indent="-457200">
              <a:buFont typeface="Arial" panose="020B0604020202020204" pitchFamily="34" charset="0"/>
              <a:buChar char="•"/>
            </a:pPr>
            <a:r>
              <a:rPr lang="en-US" sz="3200" dirty="0"/>
              <a:t>Share digitally </a:t>
            </a:r>
          </a:p>
          <a:p>
            <a:pPr marL="914400" lvl="1" indent="-457200">
              <a:buFont typeface="Arial" panose="020B0604020202020204" pitchFamily="34" charset="0"/>
              <a:buChar char="•"/>
            </a:pPr>
            <a:r>
              <a:rPr lang="en-US" sz="3200" dirty="0"/>
              <a:t>Facebook</a:t>
            </a:r>
          </a:p>
          <a:p>
            <a:pPr marL="914400" lvl="1" indent="-457200">
              <a:buFont typeface="Arial" panose="020B0604020202020204" pitchFamily="34" charset="0"/>
              <a:buChar char="•"/>
            </a:pPr>
            <a:r>
              <a:rPr lang="en-US" sz="3200" dirty="0"/>
              <a:t>Twitter</a:t>
            </a:r>
          </a:p>
          <a:p>
            <a:pPr marL="914400" lvl="1" indent="-457200">
              <a:buFont typeface="Arial" panose="020B0604020202020204" pitchFamily="34" charset="0"/>
              <a:buChar char="•"/>
            </a:pPr>
            <a:r>
              <a:rPr lang="en-US" sz="3200" dirty="0"/>
              <a:t>Instagram</a:t>
            </a:r>
          </a:p>
          <a:p>
            <a:pPr marL="914400" lvl="1" indent="-457200">
              <a:buFont typeface="Arial" panose="020B0604020202020204" pitchFamily="34" charset="0"/>
              <a:buChar char="•"/>
            </a:pPr>
            <a:r>
              <a:rPr lang="en-US" sz="3200" dirty="0"/>
              <a:t>YouTube</a:t>
            </a:r>
          </a:p>
          <a:p>
            <a:pPr marL="914400" lvl="1" indent="-457200">
              <a:buFont typeface="Arial" panose="020B0604020202020204" pitchFamily="34" charset="0"/>
              <a:buChar char="•"/>
            </a:pPr>
            <a:r>
              <a:rPr lang="en-US" sz="3200" dirty="0"/>
              <a:t>LinkedIn</a:t>
            </a:r>
          </a:p>
          <a:p>
            <a:pPr marL="914400" lvl="1" indent="-457200">
              <a:buFont typeface="Arial" panose="020B0604020202020204" pitchFamily="34" charset="0"/>
              <a:buChar char="•"/>
            </a:pPr>
            <a:r>
              <a:rPr lang="en-US" sz="3200" dirty="0"/>
              <a:t>Website</a:t>
            </a:r>
          </a:p>
          <a:p>
            <a:pPr marL="914400" lvl="1" indent="-457200">
              <a:buFont typeface="Arial" panose="020B0604020202020204" pitchFamily="34" charset="0"/>
              <a:buChar char="•"/>
            </a:pPr>
            <a:r>
              <a:rPr lang="en-US" sz="3200" dirty="0"/>
              <a:t>Email Blast</a:t>
            </a:r>
          </a:p>
        </p:txBody>
      </p:sp>
    </p:spTree>
    <p:extLst>
      <p:ext uri="{BB962C8B-B14F-4D97-AF65-F5344CB8AC3E}">
        <p14:creationId xmlns:p14="http://schemas.microsoft.com/office/powerpoint/2010/main" val="375452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FB7F682-E215-4767-9FFE-94F85CDAABD5}"/>
              </a:ext>
            </a:extLst>
          </p:cNvPr>
          <p:cNvSpPr>
            <a:spLocks noGrp="1"/>
          </p:cNvSpPr>
          <p:nvPr>
            <p:ph type="sldNum" sz="quarter" idx="15"/>
          </p:nvPr>
        </p:nvSpPr>
        <p:spPr/>
        <p:txBody>
          <a:bodyPr/>
          <a:lstStyle/>
          <a:p>
            <a:fld id="{2BEE099A-8562-47CA-944D-F82EDDAC5192}" type="slidenum">
              <a:rPr lang="en-US" smtClean="0"/>
              <a:pPr/>
              <a:t>16</a:t>
            </a:fld>
            <a:endParaRPr lang="en-US"/>
          </a:p>
        </p:txBody>
      </p:sp>
      <p:sp>
        <p:nvSpPr>
          <p:cNvPr id="20" name="Title 4">
            <a:extLst>
              <a:ext uri="{FF2B5EF4-FFF2-40B4-BE49-F238E27FC236}">
                <a16:creationId xmlns:a16="http://schemas.microsoft.com/office/drawing/2014/main" xmlns="" id="{55A7B878-D84D-4CEC-AB6B-7E48EDDF9E53}"/>
              </a:ext>
            </a:extLst>
          </p:cNvPr>
          <p:cNvSpPr>
            <a:spLocks noGrp="1"/>
          </p:cNvSpPr>
          <p:nvPr>
            <p:ph type="title"/>
          </p:nvPr>
        </p:nvSpPr>
        <p:spPr>
          <a:xfrm>
            <a:off x="626268" y="562527"/>
            <a:ext cx="11671748" cy="886932"/>
          </a:xfrm>
        </p:spPr>
        <p:txBody>
          <a:bodyPr/>
          <a:lstStyle/>
          <a:p>
            <a:pPr algn="ctr"/>
            <a:r>
              <a:rPr lang="en-US" dirty="0"/>
              <a:t>How Can You Help?</a:t>
            </a:r>
          </a:p>
        </p:txBody>
      </p:sp>
      <p:sp>
        <p:nvSpPr>
          <p:cNvPr id="6" name="Rectangle 5">
            <a:extLst>
              <a:ext uri="{FF2B5EF4-FFF2-40B4-BE49-F238E27FC236}">
                <a16:creationId xmlns:a16="http://schemas.microsoft.com/office/drawing/2014/main" xmlns="" id="{04321951-6800-4E85-B7A7-677588F33554}"/>
              </a:ext>
            </a:extLst>
          </p:cNvPr>
          <p:cNvSpPr/>
          <p:nvPr/>
        </p:nvSpPr>
        <p:spPr>
          <a:xfrm>
            <a:off x="508976" y="1566525"/>
            <a:ext cx="10217426" cy="1077218"/>
          </a:xfrm>
          <a:prstGeom prst="rect">
            <a:avLst/>
          </a:prstGeom>
        </p:spPr>
        <p:txBody>
          <a:bodyPr wrap="square">
            <a:spAutoFit/>
          </a:bodyPr>
          <a:lstStyle/>
          <a:p>
            <a:pPr marL="914400" lvl="1" indent="-457200">
              <a:buFont typeface="Arial" panose="020B0604020202020204" pitchFamily="34" charset="0"/>
              <a:buChar char="•"/>
            </a:pPr>
            <a:endParaRPr lang="en-US" sz="3200" dirty="0"/>
          </a:p>
          <a:p>
            <a:pPr lvl="1"/>
            <a:endParaRPr lang="en-US" sz="3200" dirty="0"/>
          </a:p>
        </p:txBody>
      </p:sp>
      <p:sp>
        <p:nvSpPr>
          <p:cNvPr id="7" name="Rectangle 6">
            <a:extLst>
              <a:ext uri="{FF2B5EF4-FFF2-40B4-BE49-F238E27FC236}">
                <a16:creationId xmlns:a16="http://schemas.microsoft.com/office/drawing/2014/main" xmlns="" id="{50E88CA0-9A43-4E45-8F01-EF962BB37DD6}"/>
              </a:ext>
            </a:extLst>
          </p:cNvPr>
          <p:cNvSpPr/>
          <p:nvPr/>
        </p:nvSpPr>
        <p:spPr>
          <a:xfrm>
            <a:off x="1708028" y="2422491"/>
            <a:ext cx="4011992" cy="2739211"/>
          </a:xfrm>
          <a:prstGeom prst="rect">
            <a:avLst/>
          </a:prstGeom>
        </p:spPr>
        <p:txBody>
          <a:bodyPr wrap="square">
            <a:spAutoFit/>
          </a:bodyPr>
          <a:lstStyle/>
          <a:p>
            <a:r>
              <a:rPr lang="en-US" sz="3200" dirty="0"/>
              <a:t>Be a Response Site</a:t>
            </a:r>
          </a:p>
          <a:p>
            <a:pPr marL="914400" lvl="1" indent="-457200">
              <a:buFont typeface="Arial" panose="020B0604020202020204" pitchFamily="34" charset="0"/>
              <a:buChar char="•"/>
            </a:pPr>
            <a:r>
              <a:rPr lang="en-US" sz="2800" dirty="0"/>
              <a:t>Computer</a:t>
            </a:r>
          </a:p>
          <a:p>
            <a:pPr marL="914400" lvl="1" indent="-457200">
              <a:buFont typeface="Arial" panose="020B0604020202020204" pitchFamily="34" charset="0"/>
              <a:buChar char="•"/>
            </a:pPr>
            <a:r>
              <a:rPr lang="en-US" sz="2800" dirty="0"/>
              <a:t>Tablet</a:t>
            </a:r>
          </a:p>
          <a:p>
            <a:pPr marL="914400" lvl="1" indent="-457200">
              <a:buFont typeface="Arial" panose="020B0604020202020204" pitchFamily="34" charset="0"/>
              <a:buChar char="•"/>
            </a:pPr>
            <a:r>
              <a:rPr lang="en-US" sz="2800" dirty="0"/>
              <a:t>Kiosk</a:t>
            </a:r>
          </a:p>
          <a:p>
            <a:pPr marL="914400" lvl="1" indent="-457200">
              <a:buFont typeface="Arial" panose="020B0604020202020204" pitchFamily="34" charset="0"/>
              <a:buChar char="•"/>
            </a:pPr>
            <a:r>
              <a:rPr lang="en-US" sz="2800" dirty="0"/>
              <a:t>Lab</a:t>
            </a:r>
          </a:p>
          <a:p>
            <a:pPr marL="914400" lvl="1" indent="-457200">
              <a:buFont typeface="Arial" panose="020B0604020202020204" pitchFamily="34" charset="0"/>
              <a:buChar char="•"/>
            </a:pPr>
            <a:r>
              <a:rPr lang="en-US" sz="2800" dirty="0"/>
              <a:t>Phone</a:t>
            </a:r>
          </a:p>
        </p:txBody>
      </p:sp>
      <p:sp>
        <p:nvSpPr>
          <p:cNvPr id="2" name="Rectangle 1">
            <a:extLst>
              <a:ext uri="{FF2B5EF4-FFF2-40B4-BE49-F238E27FC236}">
                <a16:creationId xmlns:a16="http://schemas.microsoft.com/office/drawing/2014/main" xmlns="" id="{98051C56-160E-4C21-8F7B-B5C12CE48BCC}"/>
              </a:ext>
            </a:extLst>
          </p:cNvPr>
          <p:cNvSpPr/>
          <p:nvPr/>
        </p:nvSpPr>
        <p:spPr>
          <a:xfrm>
            <a:off x="6356602" y="2433086"/>
            <a:ext cx="4011992" cy="2062103"/>
          </a:xfrm>
          <a:prstGeom prst="rect">
            <a:avLst/>
          </a:prstGeom>
        </p:spPr>
        <p:txBody>
          <a:bodyPr wrap="square">
            <a:spAutoFit/>
          </a:bodyPr>
          <a:lstStyle/>
          <a:p>
            <a:r>
              <a:rPr lang="en-US" sz="3200" dirty="0"/>
              <a:t>Census Reminders </a:t>
            </a:r>
          </a:p>
          <a:p>
            <a:pPr marL="914400" lvl="1" indent="-457200">
              <a:buFont typeface="Arial" panose="020B0604020202020204" pitchFamily="34" charset="0"/>
              <a:buChar char="•"/>
            </a:pPr>
            <a:r>
              <a:rPr lang="en-US" sz="3200" dirty="0"/>
              <a:t>Bulletins</a:t>
            </a:r>
          </a:p>
          <a:p>
            <a:pPr marL="914400" lvl="1" indent="-457200">
              <a:buFont typeface="Arial" panose="020B0604020202020204" pitchFamily="34" charset="0"/>
              <a:buChar char="•"/>
            </a:pPr>
            <a:r>
              <a:rPr lang="en-US" sz="3200" dirty="0"/>
              <a:t>Mailers</a:t>
            </a:r>
          </a:p>
          <a:p>
            <a:pPr marL="914400" lvl="1" indent="-457200">
              <a:buFont typeface="Arial" panose="020B0604020202020204" pitchFamily="34" charset="0"/>
              <a:buChar char="•"/>
            </a:pPr>
            <a:r>
              <a:rPr lang="en-US" sz="3200" dirty="0"/>
              <a:t>News</a:t>
            </a:r>
          </a:p>
        </p:txBody>
      </p:sp>
      <p:sp>
        <p:nvSpPr>
          <p:cNvPr id="4" name="Rectangle 3">
            <a:extLst>
              <a:ext uri="{FF2B5EF4-FFF2-40B4-BE49-F238E27FC236}">
                <a16:creationId xmlns:a16="http://schemas.microsoft.com/office/drawing/2014/main" xmlns="" id="{636F456A-41B2-4EA3-9256-B39E6BC200A7}"/>
              </a:ext>
            </a:extLst>
          </p:cNvPr>
          <p:cNvSpPr/>
          <p:nvPr/>
        </p:nvSpPr>
        <p:spPr>
          <a:xfrm>
            <a:off x="626268" y="1566525"/>
            <a:ext cx="8226184" cy="584775"/>
          </a:xfrm>
          <a:prstGeom prst="rect">
            <a:avLst/>
          </a:prstGeom>
        </p:spPr>
        <p:txBody>
          <a:bodyPr wrap="square">
            <a:spAutoFit/>
          </a:bodyPr>
          <a:lstStyle/>
          <a:p>
            <a:r>
              <a:rPr lang="en-US" sz="3200" dirty="0"/>
              <a:t>Host Census Day Event: April 1, 2020</a:t>
            </a:r>
          </a:p>
        </p:txBody>
      </p:sp>
    </p:spTree>
    <p:extLst>
      <p:ext uri="{BB962C8B-B14F-4D97-AF65-F5344CB8AC3E}">
        <p14:creationId xmlns:p14="http://schemas.microsoft.com/office/powerpoint/2010/main" val="422646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FB7F682-E215-4767-9FFE-94F85CDAABD5}"/>
              </a:ext>
            </a:extLst>
          </p:cNvPr>
          <p:cNvSpPr>
            <a:spLocks noGrp="1"/>
          </p:cNvSpPr>
          <p:nvPr>
            <p:ph type="sldNum" sz="quarter" idx="15"/>
          </p:nvPr>
        </p:nvSpPr>
        <p:spPr/>
        <p:txBody>
          <a:bodyPr/>
          <a:lstStyle/>
          <a:p>
            <a:fld id="{2BEE099A-8562-47CA-944D-F82EDDAC5192}" type="slidenum">
              <a:rPr lang="en-US" smtClean="0"/>
              <a:pPr/>
              <a:t>17</a:t>
            </a:fld>
            <a:endParaRPr lang="en-US"/>
          </a:p>
        </p:txBody>
      </p:sp>
      <p:sp>
        <p:nvSpPr>
          <p:cNvPr id="20" name="Title 4">
            <a:extLst>
              <a:ext uri="{FF2B5EF4-FFF2-40B4-BE49-F238E27FC236}">
                <a16:creationId xmlns:a16="http://schemas.microsoft.com/office/drawing/2014/main" xmlns="" id="{55A7B878-D84D-4CEC-AB6B-7E48EDDF9E53}"/>
              </a:ext>
            </a:extLst>
          </p:cNvPr>
          <p:cNvSpPr>
            <a:spLocks noGrp="1"/>
          </p:cNvSpPr>
          <p:nvPr>
            <p:ph type="title"/>
          </p:nvPr>
        </p:nvSpPr>
        <p:spPr>
          <a:xfrm>
            <a:off x="626268" y="562527"/>
            <a:ext cx="11671748" cy="886932"/>
          </a:xfrm>
        </p:spPr>
        <p:txBody>
          <a:bodyPr/>
          <a:lstStyle/>
          <a:p>
            <a:pPr algn="ctr"/>
            <a:r>
              <a:rPr lang="en-US" dirty="0"/>
              <a:t>How Can You Help?</a:t>
            </a:r>
          </a:p>
        </p:txBody>
      </p:sp>
      <p:sp>
        <p:nvSpPr>
          <p:cNvPr id="7" name="Rectangle 6">
            <a:extLst>
              <a:ext uri="{FF2B5EF4-FFF2-40B4-BE49-F238E27FC236}">
                <a16:creationId xmlns:a16="http://schemas.microsoft.com/office/drawing/2014/main" xmlns="" id="{50E88CA0-9A43-4E45-8F01-EF962BB37DD6}"/>
              </a:ext>
            </a:extLst>
          </p:cNvPr>
          <p:cNvSpPr/>
          <p:nvPr/>
        </p:nvSpPr>
        <p:spPr>
          <a:xfrm>
            <a:off x="626268" y="1890816"/>
            <a:ext cx="10217426" cy="2554545"/>
          </a:xfrm>
          <a:prstGeom prst="rect">
            <a:avLst/>
          </a:prstGeom>
        </p:spPr>
        <p:txBody>
          <a:bodyPr wrap="square">
            <a:spAutoFit/>
          </a:bodyPr>
          <a:lstStyle/>
          <a:p>
            <a:pPr marL="457200" indent="-457200">
              <a:buFont typeface="Arial" panose="020B0604020202020204" pitchFamily="34" charset="0"/>
              <a:buChar char="•"/>
            </a:pPr>
            <a:r>
              <a:rPr lang="en-US" sz="3200" dirty="0"/>
              <a:t>Encourage Participation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Allow Census Presence at Events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Cobrand</a:t>
            </a:r>
          </a:p>
        </p:txBody>
      </p:sp>
    </p:spTree>
    <p:extLst>
      <p:ext uri="{BB962C8B-B14F-4D97-AF65-F5344CB8AC3E}">
        <p14:creationId xmlns:p14="http://schemas.microsoft.com/office/powerpoint/2010/main" val="3053885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30785-23C7-4CFD-80DE-3CDCED88D8BB}"/>
              </a:ext>
            </a:extLst>
          </p:cNvPr>
          <p:cNvSpPr>
            <a:spLocks noGrp="1"/>
          </p:cNvSpPr>
          <p:nvPr>
            <p:ph type="ctrTitle"/>
          </p:nvPr>
        </p:nvSpPr>
        <p:spPr>
          <a:xfrm>
            <a:off x="669925" y="477078"/>
            <a:ext cx="10240964" cy="832817"/>
          </a:xfrm>
        </p:spPr>
        <p:txBody>
          <a:bodyPr/>
          <a:lstStyle/>
          <a:p>
            <a:pPr algn="ctr"/>
            <a:r>
              <a:rPr lang="en-US" dirty="0"/>
              <a:t>CENSUS DAY 2020 – April 1, 2020</a:t>
            </a:r>
          </a:p>
        </p:txBody>
      </p:sp>
      <p:pic>
        <p:nvPicPr>
          <p:cNvPr id="6" name="Picture 5">
            <a:extLst>
              <a:ext uri="{FF2B5EF4-FFF2-40B4-BE49-F238E27FC236}">
                <a16:creationId xmlns:a16="http://schemas.microsoft.com/office/drawing/2014/main" xmlns="" id="{88DC0660-A86A-47FB-B0BB-6479B628E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704" y="1541650"/>
            <a:ext cx="3823406" cy="2377681"/>
          </a:xfrm>
          <a:prstGeom prst="rect">
            <a:avLst/>
          </a:prstGeom>
        </p:spPr>
      </p:pic>
      <p:sp>
        <p:nvSpPr>
          <p:cNvPr id="7" name="Content Placeholder 2">
            <a:extLst>
              <a:ext uri="{FF2B5EF4-FFF2-40B4-BE49-F238E27FC236}">
                <a16:creationId xmlns:a16="http://schemas.microsoft.com/office/drawing/2014/main" xmlns="" id="{1B1D18BA-62CF-4123-82ED-FBF648D90D10}"/>
              </a:ext>
            </a:extLst>
          </p:cNvPr>
          <p:cNvSpPr txBox="1">
            <a:spLocks/>
          </p:cNvSpPr>
          <p:nvPr/>
        </p:nvSpPr>
        <p:spPr>
          <a:xfrm>
            <a:off x="3466134" y="4483533"/>
            <a:ext cx="6172200" cy="832817"/>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4000" dirty="0"/>
              <a:t>March 12- July 31</a:t>
            </a:r>
          </a:p>
          <a:p>
            <a:pPr>
              <a:spcBef>
                <a:spcPts val="0"/>
              </a:spcBef>
            </a:pPr>
            <a:endParaRPr lang="en-US" dirty="0"/>
          </a:p>
          <a:p>
            <a:pPr>
              <a:spcBef>
                <a:spcPts val="0"/>
              </a:spcBef>
            </a:pPr>
            <a:endParaRPr lang="en-US" dirty="0"/>
          </a:p>
          <a:p>
            <a:pPr>
              <a:spcBef>
                <a:spcPts val="0"/>
              </a:spcBef>
            </a:pPr>
            <a:endParaRPr lang="en-US" sz="2718" dirty="0"/>
          </a:p>
          <a:p>
            <a:endParaRPr lang="en-US" dirty="0"/>
          </a:p>
          <a:p>
            <a:endParaRPr lang="en-US" dirty="0"/>
          </a:p>
          <a:p>
            <a:endParaRPr lang="en-US" dirty="0"/>
          </a:p>
        </p:txBody>
      </p:sp>
    </p:spTree>
    <p:extLst>
      <p:ext uri="{BB962C8B-B14F-4D97-AF65-F5344CB8AC3E}">
        <p14:creationId xmlns:p14="http://schemas.microsoft.com/office/powerpoint/2010/main" val="214739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D0F1D-DE4B-494E-89B5-0B094FAF7129}"/>
              </a:ext>
            </a:extLst>
          </p:cNvPr>
          <p:cNvSpPr>
            <a:spLocks noGrp="1"/>
          </p:cNvSpPr>
          <p:nvPr>
            <p:ph type="title"/>
          </p:nvPr>
        </p:nvSpPr>
        <p:spPr/>
        <p:txBody>
          <a:bodyPr/>
          <a:lstStyle/>
          <a:p>
            <a:pPr algn="ctr"/>
            <a:r>
              <a:rPr lang="en-US" sz="6000" dirty="0"/>
              <a:t>Statistics in Schools (SIS)</a:t>
            </a:r>
          </a:p>
        </p:txBody>
      </p:sp>
      <p:sp>
        <p:nvSpPr>
          <p:cNvPr id="3" name="Slide Number Placeholder 2">
            <a:extLst>
              <a:ext uri="{FF2B5EF4-FFF2-40B4-BE49-F238E27FC236}">
                <a16:creationId xmlns:a16="http://schemas.microsoft.com/office/drawing/2014/main" xmlns="" id="{EC5DBC36-05AF-4A47-89E7-DF5E3909C815}"/>
              </a:ext>
            </a:extLst>
          </p:cNvPr>
          <p:cNvSpPr>
            <a:spLocks noGrp="1"/>
          </p:cNvSpPr>
          <p:nvPr>
            <p:ph type="sldNum" sz="quarter" idx="11"/>
          </p:nvPr>
        </p:nvSpPr>
        <p:spPr/>
        <p:txBody>
          <a:bodyPr/>
          <a:lstStyle/>
          <a:p>
            <a:fld id="{2BEE099A-8562-47CA-944D-F82EDDAC5192}" type="slidenum">
              <a:rPr lang="en-US" smtClean="0"/>
              <a:pPr/>
              <a:t>19</a:t>
            </a:fld>
            <a:endParaRPr lang="en-US" dirty="0"/>
          </a:p>
        </p:txBody>
      </p:sp>
      <p:sp>
        <p:nvSpPr>
          <p:cNvPr id="4" name="TextBox 3">
            <a:extLst>
              <a:ext uri="{FF2B5EF4-FFF2-40B4-BE49-F238E27FC236}">
                <a16:creationId xmlns:a16="http://schemas.microsoft.com/office/drawing/2014/main" xmlns="" id="{3F54A5BE-0AE8-460F-9B3E-F0E1E10CFF18}"/>
              </a:ext>
            </a:extLst>
          </p:cNvPr>
          <p:cNvSpPr txBox="1"/>
          <p:nvPr/>
        </p:nvSpPr>
        <p:spPr>
          <a:xfrm>
            <a:off x="667512" y="2359742"/>
            <a:ext cx="11072204" cy="3539430"/>
          </a:xfrm>
          <a:prstGeom prst="rect">
            <a:avLst/>
          </a:prstGeom>
          <a:noFill/>
        </p:spPr>
        <p:txBody>
          <a:bodyPr wrap="square" rtlCol="0">
            <a:spAutoFit/>
          </a:bodyPr>
          <a:lstStyle/>
          <a:p>
            <a:pPr algn="ctr"/>
            <a:r>
              <a:rPr lang="en-US" sz="3200" b="1" dirty="0"/>
              <a:t>The Importance of SIS in 2020</a:t>
            </a:r>
          </a:p>
          <a:p>
            <a:r>
              <a:rPr lang="en-US" sz="3200" dirty="0"/>
              <a:t>Using Statistics in Schools (SIS) resources in your classroom during the 2019-2020 school year will support efforts to make sure EVERY child is counted in the 2020 Census. This count impacts the federal funds that communities receive for special education, classroom technology, teacher training, after-school programs, school lunch assistance, and more.</a:t>
            </a:r>
            <a:endParaRPr lang="en-US" sz="3200" dirty="0">
              <a:effectLst/>
            </a:endParaRPr>
          </a:p>
        </p:txBody>
      </p:sp>
    </p:spTree>
    <p:extLst>
      <p:ext uri="{BB962C8B-B14F-4D97-AF65-F5344CB8AC3E}">
        <p14:creationId xmlns:p14="http://schemas.microsoft.com/office/powerpoint/2010/main" val="277039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B75F4-6F3B-44BC-B80F-D1D26481A451}"/>
              </a:ext>
            </a:extLst>
          </p:cNvPr>
          <p:cNvSpPr>
            <a:spLocks noGrp="1"/>
          </p:cNvSpPr>
          <p:nvPr>
            <p:ph type="title"/>
          </p:nvPr>
        </p:nvSpPr>
        <p:spPr>
          <a:xfrm>
            <a:off x="609600" y="540181"/>
            <a:ext cx="9683380" cy="768317"/>
          </a:xfrm>
        </p:spPr>
        <p:txBody>
          <a:bodyPr/>
          <a:lstStyle/>
          <a:p>
            <a:pPr algn="ctr"/>
            <a:r>
              <a:rPr lang="en-US" dirty="0"/>
              <a:t>Why We Do a Census?</a:t>
            </a:r>
          </a:p>
        </p:txBody>
      </p:sp>
      <p:sp>
        <p:nvSpPr>
          <p:cNvPr id="14" name="Slide Number Placeholder 13">
            <a:extLst>
              <a:ext uri="{FF2B5EF4-FFF2-40B4-BE49-F238E27FC236}">
                <a16:creationId xmlns:a16="http://schemas.microsoft.com/office/drawing/2014/main" xmlns="" id="{9F660A79-E14A-43F6-A351-B0A2DDCFC1B2}"/>
              </a:ext>
            </a:extLst>
          </p:cNvPr>
          <p:cNvSpPr>
            <a:spLocks noGrp="1"/>
          </p:cNvSpPr>
          <p:nvPr>
            <p:ph type="sldNum" sz="quarter" idx="11"/>
          </p:nvPr>
        </p:nvSpPr>
        <p:spPr/>
        <p:txBody>
          <a:bodyPr/>
          <a:lstStyle/>
          <a:p>
            <a:fld id="{2BEE099A-8562-47CA-944D-F82EDDAC5192}" type="slidenum">
              <a:rPr lang="en-US" smtClean="0"/>
              <a:pPr/>
              <a:t>2</a:t>
            </a:fld>
            <a:endParaRPr lang="en-US"/>
          </a:p>
        </p:txBody>
      </p:sp>
      <p:sp>
        <p:nvSpPr>
          <p:cNvPr id="13" name="Content Placeholder 2">
            <a:extLst>
              <a:ext uri="{FF2B5EF4-FFF2-40B4-BE49-F238E27FC236}">
                <a16:creationId xmlns:a16="http://schemas.microsoft.com/office/drawing/2014/main" xmlns="" id="{90BB6255-7304-4301-A1F0-EF83B3CAA545}"/>
              </a:ext>
            </a:extLst>
          </p:cNvPr>
          <p:cNvSpPr txBox="1">
            <a:spLocks/>
          </p:cNvSpPr>
          <p:nvPr/>
        </p:nvSpPr>
        <p:spPr>
          <a:xfrm>
            <a:off x="609600" y="2054087"/>
            <a:ext cx="10972800" cy="3329956"/>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40" baseline="0">
                <a:solidFill>
                  <a:schemeClr val="tx1"/>
                </a:solidFill>
                <a:latin typeface="+mj-lt"/>
                <a:ea typeface="+mn-ea"/>
                <a:cs typeface="+mn-cs"/>
              </a:defRPr>
            </a:lvl1pPr>
            <a:lvl2pPr marL="457200" indent="0" algn="l" defTabSz="914400" rtl="0" eaLnBrk="1" latinLnBrk="0" hangingPunct="1">
              <a:lnSpc>
                <a:spcPct val="100000"/>
              </a:lnSpc>
              <a:spcBef>
                <a:spcPts val="2600"/>
              </a:spcBef>
              <a:buFont typeface="Arial" panose="020B0604020202020204" pitchFamily="34" charset="0"/>
              <a:buNone/>
              <a:defRPr sz="2000" b="1" kern="1200" spc="-20" baseline="0">
                <a:solidFill>
                  <a:schemeClr val="tx1"/>
                </a:solidFill>
                <a:latin typeface="+mn-lt"/>
                <a:ea typeface="+mn-ea"/>
                <a:cs typeface="+mn-cs"/>
              </a:defRPr>
            </a:lvl2pPr>
            <a:lvl3pPr marL="914400" indent="0" algn="l" defTabSz="914400" rtl="0" eaLnBrk="1" latinLnBrk="0" hangingPunct="1">
              <a:lnSpc>
                <a:spcPct val="100000"/>
              </a:lnSpc>
              <a:spcBef>
                <a:spcPts val="1200"/>
              </a:spcBef>
              <a:buFont typeface="Arial" panose="020B0604020202020204" pitchFamily="34" charset="0"/>
              <a:buNone/>
              <a:defRPr sz="1800" b="1" kern="1200" spc="-20" baseline="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b="1" kern="1200" spc="-20" baseline="0">
                <a:solidFill>
                  <a:schemeClr val="tx1"/>
                </a:solidFill>
                <a:latin typeface="+mn-lt"/>
                <a:ea typeface="+mn-ea"/>
                <a:cs typeface="+mn-cs"/>
              </a:defRPr>
            </a:lvl4pPr>
            <a:lvl5pPr marL="1828800" indent="0" algn="l" defTabSz="914400" rtl="0" eaLnBrk="1" latinLnBrk="0" hangingPunct="1">
              <a:lnSpc>
                <a:spcPct val="100000"/>
              </a:lnSpc>
              <a:spcBef>
                <a:spcPts val="200"/>
              </a:spcBef>
              <a:buFont typeface="Arial" panose="020B0604020202020204" pitchFamily="34" charset="0"/>
              <a:buNone/>
              <a:defRPr sz="1600" b="1" kern="1200" spc="-2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530" u="sng" dirty="0"/>
              <a:t>Article 1, Section 2 of the US Constitution</a:t>
            </a:r>
          </a:p>
          <a:p>
            <a:pPr marL="393317" lvl="1"/>
            <a:r>
              <a:rPr lang="en-US" sz="3530" i="1" dirty="0"/>
              <a:t>The actual enumeration shall be made within three years after the first meeting of the Congress of the United States, and within every subsequent term of ten years, in such manner as they shall by law direct. </a:t>
            </a:r>
            <a:endParaRPr lang="en-US" sz="3530" dirty="0"/>
          </a:p>
        </p:txBody>
      </p:sp>
    </p:spTree>
    <p:extLst>
      <p:ext uri="{BB962C8B-B14F-4D97-AF65-F5344CB8AC3E}">
        <p14:creationId xmlns:p14="http://schemas.microsoft.com/office/powerpoint/2010/main" val="286283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022B71-92C9-9643-87CB-E98AD6D5184F}"/>
              </a:ext>
            </a:extLst>
          </p:cNvPr>
          <p:cNvSpPr>
            <a:spLocks noGrp="1"/>
          </p:cNvSpPr>
          <p:nvPr>
            <p:ph type="title"/>
          </p:nvPr>
        </p:nvSpPr>
        <p:spPr>
          <a:xfrm>
            <a:off x="667512" y="738415"/>
            <a:ext cx="10707189" cy="669114"/>
          </a:xfrm>
        </p:spPr>
        <p:txBody>
          <a:bodyPr>
            <a:normAutofit fontScale="90000"/>
          </a:bodyPr>
          <a:lstStyle/>
          <a:p>
            <a:pPr algn="ctr"/>
            <a:r>
              <a:rPr lang="en-US" dirty="0"/>
              <a:t>What is Statistics in Schools?</a:t>
            </a:r>
          </a:p>
        </p:txBody>
      </p:sp>
      <p:sp>
        <p:nvSpPr>
          <p:cNvPr id="3" name="Content Placeholder 2">
            <a:extLst>
              <a:ext uri="{FF2B5EF4-FFF2-40B4-BE49-F238E27FC236}">
                <a16:creationId xmlns:a16="http://schemas.microsoft.com/office/drawing/2014/main" xmlns="" id="{84D33763-FE1B-E940-AE9D-ABFDA5BA0166}"/>
              </a:ext>
            </a:extLst>
          </p:cNvPr>
          <p:cNvSpPr>
            <a:spLocks noGrp="1"/>
          </p:cNvSpPr>
          <p:nvPr>
            <p:ph idx="1"/>
          </p:nvPr>
        </p:nvSpPr>
        <p:spPr>
          <a:xfrm>
            <a:off x="765697" y="1600200"/>
            <a:ext cx="5479620" cy="4726857"/>
          </a:xfrm>
        </p:spPr>
        <p:txBody>
          <a:bodyPr>
            <a:normAutofit/>
          </a:bodyPr>
          <a:lstStyle/>
          <a:p>
            <a:pPr marL="380648" indent="-380648">
              <a:lnSpc>
                <a:spcPct val="120000"/>
              </a:lnSpc>
              <a:spcAft>
                <a:spcPts val="799"/>
              </a:spcAft>
              <a:buClr>
                <a:srgbClr val="1898D2"/>
              </a:buClr>
              <a:buSzPct val="120000"/>
              <a:buFont typeface="Arial" panose="020B0604020202020204" pitchFamily="34" charset="0"/>
              <a:buChar char="•"/>
            </a:pPr>
            <a:r>
              <a:rPr lang="en-US" sz="1599" dirty="0"/>
              <a:t>Statistics in Schools (SIS) is an education program fueled by the U.S. Census Bureau and created by teachers, for teachers.</a:t>
            </a:r>
          </a:p>
          <a:p>
            <a:pPr marL="380648" indent="-380648">
              <a:lnSpc>
                <a:spcPct val="120000"/>
              </a:lnSpc>
              <a:spcAft>
                <a:spcPts val="799"/>
              </a:spcAft>
              <a:buClr>
                <a:srgbClr val="1898D2"/>
              </a:buClr>
              <a:buSzPct val="120000"/>
              <a:buFont typeface="Arial" panose="020B0604020202020204" pitchFamily="34" charset="0"/>
              <a:buChar char="•"/>
            </a:pPr>
            <a:r>
              <a:rPr lang="en-US" sz="1599" dirty="0"/>
              <a:t>The program leverages census data to create engaging, free, and easily downloadable classroom activities for students in grades </a:t>
            </a:r>
            <a:br>
              <a:rPr lang="en-US" sz="1599" dirty="0"/>
            </a:br>
            <a:r>
              <a:rPr lang="en-US" sz="1599" dirty="0"/>
              <a:t>pre-K through 12.</a:t>
            </a:r>
          </a:p>
          <a:p>
            <a:pPr marL="380648" indent="-380648">
              <a:lnSpc>
                <a:spcPct val="120000"/>
              </a:lnSpc>
              <a:spcAft>
                <a:spcPts val="799"/>
              </a:spcAft>
              <a:buClr>
                <a:srgbClr val="1898D2"/>
              </a:buClr>
              <a:buSzPct val="120000"/>
              <a:buFont typeface="Arial" panose="020B0604020202020204" pitchFamily="34" charset="0"/>
              <a:buChar char="•"/>
            </a:pPr>
            <a:r>
              <a:rPr lang="en-US" sz="1599" dirty="0"/>
              <a:t>SIS is an ongoing program that teachers across the country have been using since 2014, and </a:t>
            </a:r>
            <a:br>
              <a:rPr lang="en-US" sz="1599" dirty="0"/>
            </a:br>
            <a:r>
              <a:rPr lang="en-US" sz="1599" dirty="0"/>
              <a:t>the 2020 Census-related materials will add to </a:t>
            </a:r>
            <a:br>
              <a:rPr lang="en-US" sz="1599" dirty="0"/>
            </a:br>
            <a:r>
              <a:rPr lang="en-US" sz="1599" dirty="0"/>
              <a:t>the more than 150 resources that are already available.</a:t>
            </a:r>
          </a:p>
        </p:txBody>
      </p:sp>
      <p:sp>
        <p:nvSpPr>
          <p:cNvPr id="8" name="Oval 7">
            <a:extLst>
              <a:ext uri="{FF2B5EF4-FFF2-40B4-BE49-F238E27FC236}">
                <a16:creationId xmlns:a16="http://schemas.microsoft.com/office/drawing/2014/main" xmlns="" id="{B5F0DD61-241F-A84C-9323-BB0A6BC1B8D3}"/>
              </a:ext>
            </a:extLst>
          </p:cNvPr>
          <p:cNvSpPr/>
          <p:nvPr/>
        </p:nvSpPr>
        <p:spPr>
          <a:xfrm>
            <a:off x="6476764" y="1657523"/>
            <a:ext cx="857445" cy="857445"/>
          </a:xfrm>
          <a:prstGeom prst="ellipse">
            <a:avLst/>
          </a:prstGeom>
          <a:solidFill>
            <a:srgbClr val="9279B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12" name="Oval 11">
            <a:extLst>
              <a:ext uri="{FF2B5EF4-FFF2-40B4-BE49-F238E27FC236}">
                <a16:creationId xmlns:a16="http://schemas.microsoft.com/office/drawing/2014/main" xmlns="" id="{1F960929-5014-1C4A-84E5-0E4141F62FD3}"/>
              </a:ext>
            </a:extLst>
          </p:cNvPr>
          <p:cNvSpPr/>
          <p:nvPr/>
        </p:nvSpPr>
        <p:spPr>
          <a:xfrm>
            <a:off x="11117058" y="3627713"/>
            <a:ext cx="709215" cy="709215"/>
          </a:xfrm>
          <a:prstGeom prst="ellipse">
            <a:avLst/>
          </a:prstGeom>
          <a:solidFill>
            <a:srgbClr val="F7BE1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13" name="Oval 12">
            <a:extLst>
              <a:ext uri="{FF2B5EF4-FFF2-40B4-BE49-F238E27FC236}">
                <a16:creationId xmlns:a16="http://schemas.microsoft.com/office/drawing/2014/main" xmlns="" id="{E74AA31D-1991-DF45-ACC7-7875FD6A7DA9}"/>
              </a:ext>
            </a:extLst>
          </p:cNvPr>
          <p:cNvSpPr/>
          <p:nvPr/>
        </p:nvSpPr>
        <p:spPr>
          <a:xfrm>
            <a:off x="8802973" y="3820985"/>
            <a:ext cx="1532805" cy="1532805"/>
          </a:xfrm>
          <a:prstGeom prst="ellipse">
            <a:avLst/>
          </a:prstGeom>
          <a:solidFill>
            <a:srgbClr val="0CBAB3">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14" name="Oval 13">
            <a:extLst>
              <a:ext uri="{FF2B5EF4-FFF2-40B4-BE49-F238E27FC236}">
                <a16:creationId xmlns:a16="http://schemas.microsoft.com/office/drawing/2014/main" xmlns="" id="{8CDCCAFC-CB70-4444-8860-ED45969DD7BC}"/>
              </a:ext>
            </a:extLst>
          </p:cNvPr>
          <p:cNvSpPr/>
          <p:nvPr/>
        </p:nvSpPr>
        <p:spPr>
          <a:xfrm>
            <a:off x="9995332" y="5526731"/>
            <a:ext cx="256594" cy="256594"/>
          </a:xfrm>
          <a:prstGeom prst="ellipse">
            <a:avLst/>
          </a:prstGeom>
          <a:solidFill>
            <a:srgbClr val="199AD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pic>
        <p:nvPicPr>
          <p:cNvPr id="17" name="Picture 16">
            <a:extLst>
              <a:ext uri="{FF2B5EF4-FFF2-40B4-BE49-F238E27FC236}">
                <a16:creationId xmlns:a16="http://schemas.microsoft.com/office/drawing/2014/main" xmlns="" id="{5B412C49-C96E-0043-956A-17BBF67554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2829" y="1580469"/>
            <a:ext cx="2295594" cy="2295594"/>
          </a:xfrm>
          <a:prstGeom prst="ellipse">
            <a:avLst/>
          </a:prstGeom>
        </p:spPr>
      </p:pic>
      <p:sp>
        <p:nvSpPr>
          <p:cNvPr id="9" name="Oval 8">
            <a:extLst>
              <a:ext uri="{FF2B5EF4-FFF2-40B4-BE49-F238E27FC236}">
                <a16:creationId xmlns:a16="http://schemas.microsoft.com/office/drawing/2014/main" xmlns="" id="{93725E09-05E2-A24B-A335-056E38406B40}"/>
              </a:ext>
            </a:extLst>
          </p:cNvPr>
          <p:cNvSpPr/>
          <p:nvPr/>
        </p:nvSpPr>
        <p:spPr>
          <a:xfrm>
            <a:off x="7565657" y="3595038"/>
            <a:ext cx="593119" cy="593119"/>
          </a:xfrm>
          <a:prstGeom prst="ellipse">
            <a:avLst/>
          </a:prstGeom>
          <a:solidFill>
            <a:srgbClr val="E74360">
              <a:alpha val="8470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p>
        </p:txBody>
      </p:sp>
      <p:pic>
        <p:nvPicPr>
          <p:cNvPr id="20" name="Picture 19">
            <a:extLst>
              <a:ext uri="{FF2B5EF4-FFF2-40B4-BE49-F238E27FC236}">
                <a16:creationId xmlns:a16="http://schemas.microsoft.com/office/drawing/2014/main" xmlns="" id="{B55E5D63-F2FD-2F41-9533-A17D75002E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7046" y="3937338"/>
            <a:ext cx="2035283" cy="2035283"/>
          </a:xfrm>
          <a:prstGeom prst="ellipse">
            <a:avLst/>
          </a:prstGeom>
        </p:spPr>
      </p:pic>
      <p:pic>
        <p:nvPicPr>
          <p:cNvPr id="23" name="Picture 22">
            <a:extLst>
              <a:ext uri="{FF2B5EF4-FFF2-40B4-BE49-F238E27FC236}">
                <a16:creationId xmlns:a16="http://schemas.microsoft.com/office/drawing/2014/main" xmlns="" id="{9629DB42-C61E-1A4D-938F-6703E29A52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044" r="-674"/>
          <a:stretch/>
        </p:blipFill>
        <p:spPr>
          <a:xfrm>
            <a:off x="9479115" y="2086245"/>
            <a:ext cx="2150545" cy="2150545"/>
          </a:xfrm>
          <a:prstGeom prst="ellipse">
            <a:avLst/>
          </a:prstGeom>
        </p:spPr>
      </p:pic>
    </p:spTree>
    <p:extLst>
      <p:ext uri="{BB962C8B-B14F-4D97-AF65-F5344CB8AC3E}">
        <p14:creationId xmlns:p14="http://schemas.microsoft.com/office/powerpoint/2010/main" val="1316038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3BFE786-94FB-7E46-8468-49BFE2FD97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397"/>
          <a:stretch/>
        </p:blipFill>
        <p:spPr>
          <a:xfrm>
            <a:off x="1950602" y="106830"/>
            <a:ext cx="10142264" cy="6636057"/>
          </a:xfrm>
          <a:prstGeom prst="rect">
            <a:avLst/>
          </a:prstGeom>
        </p:spPr>
      </p:pic>
      <p:sp>
        <p:nvSpPr>
          <p:cNvPr id="40" name="Rectangle 39">
            <a:extLst>
              <a:ext uri="{FF2B5EF4-FFF2-40B4-BE49-F238E27FC236}">
                <a16:creationId xmlns:a16="http://schemas.microsoft.com/office/drawing/2014/main" xmlns="" id="{096BA4FE-7849-7449-9CFC-F6DC0586A514}"/>
              </a:ext>
            </a:extLst>
          </p:cNvPr>
          <p:cNvSpPr/>
          <p:nvPr/>
        </p:nvSpPr>
        <p:spPr>
          <a:xfrm>
            <a:off x="132319" y="114755"/>
            <a:ext cx="11960545" cy="6627670"/>
          </a:xfrm>
          <a:prstGeom prst="rect">
            <a:avLst/>
          </a:prstGeom>
          <a:gradFill>
            <a:gsLst>
              <a:gs pos="0">
                <a:schemeClr val="tx1">
                  <a:alpha val="75000"/>
                </a:schemeClr>
              </a:gs>
              <a:gs pos="20000">
                <a:schemeClr val="tx1">
                  <a:alpha val="1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solidFill>
                <a:schemeClr val="bg1"/>
              </a:solidFill>
            </a:endParaRPr>
          </a:p>
        </p:txBody>
      </p:sp>
      <p:sp>
        <p:nvSpPr>
          <p:cNvPr id="23" name="Oval 22">
            <a:extLst>
              <a:ext uri="{FF2B5EF4-FFF2-40B4-BE49-F238E27FC236}">
                <a16:creationId xmlns:a16="http://schemas.microsoft.com/office/drawing/2014/main" xmlns="" id="{07D5CC63-8E87-A640-8D6E-7C86D7FAE3B3}"/>
              </a:ext>
            </a:extLst>
          </p:cNvPr>
          <p:cNvSpPr/>
          <p:nvPr/>
        </p:nvSpPr>
        <p:spPr>
          <a:xfrm>
            <a:off x="11863621" y="2631372"/>
            <a:ext cx="871020" cy="871020"/>
          </a:xfrm>
          <a:prstGeom prst="ellipse">
            <a:avLst/>
          </a:prstGeom>
          <a:solidFill>
            <a:srgbClr val="E74360"/>
          </a:solidFill>
          <a:ln w="60325">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endParaRPr lang="en-US" sz="1599" dirty="0">
              <a:solidFill>
                <a:schemeClr val="tx1"/>
              </a:solidFill>
            </a:endParaRPr>
          </a:p>
        </p:txBody>
      </p:sp>
      <p:sp>
        <p:nvSpPr>
          <p:cNvPr id="6" name="Oval 5">
            <a:extLst>
              <a:ext uri="{FF2B5EF4-FFF2-40B4-BE49-F238E27FC236}">
                <a16:creationId xmlns:a16="http://schemas.microsoft.com/office/drawing/2014/main" xmlns="" id="{ED70BD67-2E38-C146-ACBF-354F2F73A71A}"/>
              </a:ext>
            </a:extLst>
          </p:cNvPr>
          <p:cNvSpPr/>
          <p:nvPr/>
        </p:nvSpPr>
        <p:spPr>
          <a:xfrm>
            <a:off x="-4776421" y="-1855304"/>
            <a:ext cx="10872422" cy="10872422"/>
          </a:xfrm>
          <a:prstGeom prst="ellipse">
            <a:avLst/>
          </a:prstGeom>
          <a:solidFill>
            <a:schemeClr val="bg1"/>
          </a:solidFill>
          <a:ln w="101600">
            <a:solidFill>
              <a:srgbClr val="62A744"/>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endParaRPr lang="en-US" sz="1465" b="1">
              <a:solidFill>
                <a:srgbClr val="205493"/>
              </a:solidFill>
            </a:endParaRPr>
          </a:p>
        </p:txBody>
      </p:sp>
      <p:sp>
        <p:nvSpPr>
          <p:cNvPr id="2" name="Title 1">
            <a:extLst>
              <a:ext uri="{FF2B5EF4-FFF2-40B4-BE49-F238E27FC236}">
                <a16:creationId xmlns:a16="http://schemas.microsoft.com/office/drawing/2014/main" xmlns="" id="{CC35EE1E-9283-564C-AF98-C83FEA8695D1}"/>
              </a:ext>
            </a:extLst>
          </p:cNvPr>
          <p:cNvSpPr>
            <a:spLocks noGrp="1"/>
          </p:cNvSpPr>
          <p:nvPr>
            <p:ph type="title"/>
          </p:nvPr>
        </p:nvSpPr>
        <p:spPr>
          <a:xfrm>
            <a:off x="765696" y="369734"/>
            <a:ext cx="4602566" cy="1445744"/>
          </a:xfrm>
        </p:spPr>
        <p:txBody>
          <a:bodyPr>
            <a:normAutofit/>
          </a:bodyPr>
          <a:lstStyle/>
          <a:p>
            <a:r>
              <a:rPr lang="en-US" dirty="0"/>
              <a:t>SIS and the </a:t>
            </a:r>
            <a:br>
              <a:rPr lang="en-US" dirty="0"/>
            </a:br>
            <a:r>
              <a:rPr lang="en-US" dirty="0"/>
              <a:t>2020 Census</a:t>
            </a:r>
          </a:p>
        </p:txBody>
      </p:sp>
      <p:sp>
        <p:nvSpPr>
          <p:cNvPr id="3" name="Content Placeholder 2">
            <a:extLst>
              <a:ext uri="{FF2B5EF4-FFF2-40B4-BE49-F238E27FC236}">
                <a16:creationId xmlns:a16="http://schemas.microsoft.com/office/drawing/2014/main" xmlns="" id="{A143D9F4-243A-F24F-A575-2AF7E47FB5A5}"/>
              </a:ext>
            </a:extLst>
          </p:cNvPr>
          <p:cNvSpPr>
            <a:spLocks noGrp="1"/>
          </p:cNvSpPr>
          <p:nvPr>
            <p:ph idx="1"/>
          </p:nvPr>
        </p:nvSpPr>
        <p:spPr>
          <a:xfrm>
            <a:off x="765697" y="1914134"/>
            <a:ext cx="4888764" cy="3888460"/>
          </a:xfrm>
        </p:spPr>
        <p:txBody>
          <a:bodyPr>
            <a:normAutofit/>
          </a:bodyPr>
          <a:lstStyle/>
          <a:p>
            <a:pPr marL="380648" indent="-380648">
              <a:spcAft>
                <a:spcPts val="799"/>
              </a:spcAft>
              <a:buClr>
                <a:srgbClr val="1898D2"/>
              </a:buClr>
              <a:buSzPct val="120000"/>
              <a:buFont typeface="Arial" panose="020B0604020202020204" pitchFamily="34" charset="0"/>
              <a:buChar char="•"/>
            </a:pPr>
            <a:r>
              <a:rPr lang="en-US" sz="1599" dirty="0"/>
              <a:t>SIS plays a huge role in promoting the </a:t>
            </a:r>
            <a:br>
              <a:rPr lang="en-US" sz="1599" dirty="0"/>
            </a:br>
            <a:r>
              <a:rPr lang="en-US" sz="1599" dirty="0"/>
              <a:t>2020 Census, relaying important </a:t>
            </a:r>
            <a:br>
              <a:rPr lang="en-US" sz="1599" dirty="0"/>
            </a:br>
            <a:r>
              <a:rPr lang="en-US" sz="1599" dirty="0"/>
              <a:t>messages through trusted voices in established school communities.</a:t>
            </a:r>
          </a:p>
          <a:p>
            <a:pPr marL="380648" indent="-380648">
              <a:spcAft>
                <a:spcPts val="799"/>
              </a:spcAft>
              <a:buClr>
                <a:srgbClr val="1898D2"/>
              </a:buClr>
              <a:buSzPct val="120000"/>
              <a:buFont typeface="Arial" panose="020B0604020202020204" pitchFamily="34" charset="0"/>
              <a:buChar char="•"/>
            </a:pPr>
            <a:r>
              <a:rPr lang="en-US" sz="1599" dirty="0"/>
              <a:t>New SIS materials highlight the importance of everyone, especially children, being counted in the 2020 Census.</a:t>
            </a:r>
          </a:p>
          <a:p>
            <a:pPr marL="380648" indent="-380648">
              <a:buClr>
                <a:srgbClr val="1898D2"/>
              </a:buClr>
              <a:buSzPct val="120000"/>
              <a:buFont typeface="Arial" panose="020B0604020202020204" pitchFamily="34" charset="0"/>
              <a:buChar char="•"/>
            </a:pPr>
            <a:r>
              <a:rPr lang="en-US" sz="1599" dirty="0"/>
              <a:t>By educating students about the importance of being counted, we encourage them to share that message with an adult in their home who will complete the census.</a:t>
            </a:r>
          </a:p>
        </p:txBody>
      </p:sp>
      <p:sp>
        <p:nvSpPr>
          <p:cNvPr id="11" name="Google Shape;117;p30">
            <a:extLst>
              <a:ext uri="{FF2B5EF4-FFF2-40B4-BE49-F238E27FC236}">
                <a16:creationId xmlns:a16="http://schemas.microsoft.com/office/drawing/2014/main" xmlns="" id="{79C53F9D-7707-DE4F-82BA-4D2324624081}"/>
              </a:ext>
            </a:extLst>
          </p:cNvPr>
          <p:cNvSpPr/>
          <p:nvPr/>
        </p:nvSpPr>
        <p:spPr>
          <a:xfrm>
            <a:off x="11066274" y="5851755"/>
            <a:ext cx="1120054" cy="1011346"/>
          </a:xfrm>
          <a:prstGeom prst="rect">
            <a:avLst/>
          </a:prstGeom>
          <a:solidFill>
            <a:srgbClr val="205493"/>
          </a:solidFill>
          <a:ln>
            <a:noFill/>
          </a:ln>
        </p:spPr>
        <p:txBody>
          <a:bodyPr spcFirstLastPara="1" wrap="square" lIns="121787" tIns="121787" rIns="121787" bIns="121787" anchor="ctr" anchorCtr="0">
            <a:noAutofit/>
          </a:bodyPr>
          <a:lstStyle/>
          <a:p>
            <a:endParaRPr sz="2398" dirty="0">
              <a:latin typeface="Century Gothic" panose="020B0502020202020204" pitchFamily="34" charset="0"/>
            </a:endParaRPr>
          </a:p>
        </p:txBody>
      </p:sp>
      <p:pic>
        <p:nvPicPr>
          <p:cNvPr id="12" name="Google Shape;118;p30">
            <a:extLst>
              <a:ext uri="{FF2B5EF4-FFF2-40B4-BE49-F238E27FC236}">
                <a16:creationId xmlns:a16="http://schemas.microsoft.com/office/drawing/2014/main" xmlns="" id="{9A6637BB-BFCA-BA4E-B54C-B7A338865498}"/>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1208794" y="6102594"/>
            <a:ext cx="819223" cy="491533"/>
          </a:xfrm>
          <a:prstGeom prst="rect">
            <a:avLst/>
          </a:prstGeom>
          <a:noFill/>
          <a:ln>
            <a:noFill/>
          </a:ln>
        </p:spPr>
      </p:pic>
      <p:pic>
        <p:nvPicPr>
          <p:cNvPr id="13" name="Picture 12">
            <a:extLst>
              <a:ext uri="{FF2B5EF4-FFF2-40B4-BE49-F238E27FC236}">
                <a16:creationId xmlns:a16="http://schemas.microsoft.com/office/drawing/2014/main" xmlns="" id="{9438E96C-BCE7-3446-8D27-B4784871675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69259" y="6002702"/>
            <a:ext cx="906738" cy="656986"/>
          </a:xfrm>
          <a:prstGeom prst="rect">
            <a:avLst/>
          </a:prstGeom>
        </p:spPr>
      </p:pic>
      <p:pic>
        <p:nvPicPr>
          <p:cNvPr id="20" name="Picture 19">
            <a:extLst>
              <a:ext uri="{FF2B5EF4-FFF2-40B4-BE49-F238E27FC236}">
                <a16:creationId xmlns:a16="http://schemas.microsoft.com/office/drawing/2014/main" xmlns="" id="{BEAF708C-8914-2044-B16F-6FB5B3EBA3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1277" y="6056426"/>
            <a:ext cx="1120055" cy="554255"/>
          </a:xfrm>
          <a:prstGeom prst="rect">
            <a:avLst/>
          </a:prstGeom>
        </p:spPr>
      </p:pic>
      <p:sp>
        <p:nvSpPr>
          <p:cNvPr id="24" name="Oval 23">
            <a:extLst>
              <a:ext uri="{FF2B5EF4-FFF2-40B4-BE49-F238E27FC236}">
                <a16:creationId xmlns:a16="http://schemas.microsoft.com/office/drawing/2014/main" xmlns="" id="{4A643EE0-F99C-3243-B088-93BD28485076}"/>
              </a:ext>
            </a:extLst>
          </p:cNvPr>
          <p:cNvSpPr/>
          <p:nvPr/>
        </p:nvSpPr>
        <p:spPr>
          <a:xfrm>
            <a:off x="11448288" y="3237256"/>
            <a:ext cx="263580" cy="263580"/>
          </a:xfrm>
          <a:prstGeom prst="ellipse">
            <a:avLst/>
          </a:prstGeom>
          <a:solidFill>
            <a:srgbClr val="62A744">
              <a:alpha val="8470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p>
        </p:txBody>
      </p:sp>
      <p:sp>
        <p:nvSpPr>
          <p:cNvPr id="25" name="Oval 24">
            <a:extLst>
              <a:ext uri="{FF2B5EF4-FFF2-40B4-BE49-F238E27FC236}">
                <a16:creationId xmlns:a16="http://schemas.microsoft.com/office/drawing/2014/main" xmlns="" id="{FFCB136A-7C74-A345-ABAC-B9A32214760A}"/>
              </a:ext>
            </a:extLst>
          </p:cNvPr>
          <p:cNvSpPr/>
          <p:nvPr/>
        </p:nvSpPr>
        <p:spPr>
          <a:xfrm>
            <a:off x="4351090" y="5988726"/>
            <a:ext cx="2130515" cy="2130515"/>
          </a:xfrm>
          <a:prstGeom prst="ellipse">
            <a:avLst/>
          </a:prstGeom>
          <a:solidFill>
            <a:srgbClr val="199AD6"/>
          </a:solidFill>
          <a:ln w="60325">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endParaRPr lang="en-US" sz="1599" dirty="0">
              <a:solidFill>
                <a:schemeClr val="tx1"/>
              </a:solidFill>
            </a:endParaRPr>
          </a:p>
        </p:txBody>
      </p:sp>
      <p:sp>
        <p:nvSpPr>
          <p:cNvPr id="26" name="Oval 25">
            <a:extLst>
              <a:ext uri="{FF2B5EF4-FFF2-40B4-BE49-F238E27FC236}">
                <a16:creationId xmlns:a16="http://schemas.microsoft.com/office/drawing/2014/main" xmlns="" id="{CD573C9C-E817-B14F-81A5-D82BCF9DF0D8}"/>
              </a:ext>
            </a:extLst>
          </p:cNvPr>
          <p:cNvSpPr/>
          <p:nvPr/>
        </p:nvSpPr>
        <p:spPr>
          <a:xfrm>
            <a:off x="11452543" y="3607752"/>
            <a:ext cx="1113425" cy="1113425"/>
          </a:xfrm>
          <a:prstGeom prst="ellipse">
            <a:avLst/>
          </a:prstGeom>
          <a:solidFill>
            <a:srgbClr val="9279B7">
              <a:alpha val="90000"/>
            </a:srgbClr>
          </a:solidFill>
          <a:ln w="60325">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endParaRPr lang="en-US" sz="1599" dirty="0">
              <a:solidFill>
                <a:schemeClr val="tx1"/>
              </a:solidFill>
            </a:endParaRPr>
          </a:p>
        </p:txBody>
      </p:sp>
      <p:sp>
        <p:nvSpPr>
          <p:cNvPr id="41" name="Oval 40">
            <a:extLst>
              <a:ext uri="{FF2B5EF4-FFF2-40B4-BE49-F238E27FC236}">
                <a16:creationId xmlns:a16="http://schemas.microsoft.com/office/drawing/2014/main" xmlns="" id="{C3827BCD-D666-3C49-B782-79D717A01413}"/>
              </a:ext>
            </a:extLst>
          </p:cNvPr>
          <p:cNvSpPr/>
          <p:nvPr/>
        </p:nvSpPr>
        <p:spPr>
          <a:xfrm>
            <a:off x="5857394" y="5936544"/>
            <a:ext cx="424729" cy="424729"/>
          </a:xfrm>
          <a:prstGeom prst="ellipse">
            <a:avLst/>
          </a:prstGeom>
          <a:solidFill>
            <a:srgbClr val="F7BE1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1195611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4F39017-9070-0744-849D-FF87F8FBFDD8}"/>
              </a:ext>
            </a:extLst>
          </p:cNvPr>
          <p:cNvSpPr>
            <a:spLocks noGrp="1"/>
          </p:cNvSpPr>
          <p:nvPr>
            <p:ph type="body" idx="1"/>
          </p:nvPr>
        </p:nvSpPr>
        <p:spPr>
          <a:xfrm>
            <a:off x="765695" y="1655914"/>
            <a:ext cx="9405867" cy="3115682"/>
          </a:xfrm>
        </p:spPr>
        <p:txBody>
          <a:bodyPr>
            <a:normAutofit/>
          </a:bodyPr>
          <a:lstStyle/>
          <a:p>
            <a:pPr>
              <a:spcAft>
                <a:spcPts val="799"/>
              </a:spcAft>
            </a:pPr>
            <a:r>
              <a:rPr lang="en-US" sz="1998" b="0" dirty="0"/>
              <a:t>An accurate count of ALL children is critical for educators and their students because 2020 Census responses drive decisions about the distribution of federal funds for programs such as:</a:t>
            </a:r>
          </a:p>
        </p:txBody>
      </p:sp>
      <p:sp>
        <p:nvSpPr>
          <p:cNvPr id="6" name="Title 1">
            <a:extLst>
              <a:ext uri="{FF2B5EF4-FFF2-40B4-BE49-F238E27FC236}">
                <a16:creationId xmlns:a16="http://schemas.microsoft.com/office/drawing/2014/main" xmlns="" id="{F912E762-6C1B-F143-8450-CE24FE0A5579}"/>
              </a:ext>
            </a:extLst>
          </p:cNvPr>
          <p:cNvSpPr>
            <a:spLocks noGrp="1"/>
          </p:cNvSpPr>
          <p:nvPr>
            <p:ph type="title"/>
          </p:nvPr>
        </p:nvSpPr>
        <p:spPr>
          <a:xfrm>
            <a:off x="765696" y="609036"/>
            <a:ext cx="10660608" cy="808602"/>
          </a:xfrm>
        </p:spPr>
        <p:txBody>
          <a:bodyPr>
            <a:normAutofit/>
          </a:bodyPr>
          <a:lstStyle/>
          <a:p>
            <a:r>
              <a:rPr lang="en-US" sz="3730" dirty="0"/>
              <a:t>Why the 2020 Census Matters to Schools</a:t>
            </a:r>
          </a:p>
        </p:txBody>
      </p:sp>
      <p:sp>
        <p:nvSpPr>
          <p:cNvPr id="7" name="Text Placeholder 2">
            <a:extLst>
              <a:ext uri="{FF2B5EF4-FFF2-40B4-BE49-F238E27FC236}">
                <a16:creationId xmlns:a16="http://schemas.microsoft.com/office/drawing/2014/main" xmlns="" id="{039A9DCD-AD62-8E44-949C-56C43C018A68}"/>
              </a:ext>
            </a:extLst>
          </p:cNvPr>
          <p:cNvSpPr txBox="1">
            <a:spLocks/>
          </p:cNvSpPr>
          <p:nvPr/>
        </p:nvSpPr>
        <p:spPr>
          <a:xfrm>
            <a:off x="765697" y="3111471"/>
            <a:ext cx="9140321" cy="2205529"/>
          </a:xfrm>
          <a:prstGeom prst="rect">
            <a:avLst/>
          </a:prstGeom>
        </p:spPr>
        <p:txBody>
          <a:bodyPr vert="horz" lIns="121807" tIns="60904" rIns="121807" bIns="60904" numCol="2" rtlCol="0" anchor="t">
            <a:normAutofit fontScale="85000" lnSpcReduction="20000"/>
          </a:bodyPr>
          <a:lstStyle>
            <a:lvl1pPr marL="0" indent="0" algn="l" defTabSz="342900" rtl="0" eaLnBrk="1" latinLnBrk="0" hangingPunct="1">
              <a:lnSpc>
                <a:spcPct val="110000"/>
              </a:lnSpc>
              <a:spcBef>
                <a:spcPct val="20000"/>
              </a:spcBef>
              <a:buFont typeface="Arial"/>
              <a:buNone/>
              <a:defRPr sz="1600" b="1" i="0" kern="1200">
                <a:solidFill>
                  <a:schemeClr val="tx1"/>
                </a:solidFill>
                <a:latin typeface="+mn-lt"/>
                <a:ea typeface="Gulim" panose="020B0600000101010101" pitchFamily="34" charset="-127"/>
                <a:cs typeface="Calibri" panose="020F0502020204030204" pitchFamily="34" charset="0"/>
              </a:defRPr>
            </a:lvl1pPr>
            <a:lvl2pPr marL="342900" indent="0" algn="l" defTabSz="342900" rtl="0" eaLnBrk="1" latinLnBrk="0" hangingPunct="1">
              <a:spcBef>
                <a:spcPct val="20000"/>
              </a:spcBef>
              <a:buFont typeface="Arial" panose="020B0604020202020204" pitchFamily="34" charset="0"/>
              <a:buNone/>
              <a:defRPr sz="1350" b="0" i="0" kern="1200">
                <a:solidFill>
                  <a:schemeClr val="tx1">
                    <a:tint val="75000"/>
                  </a:schemeClr>
                </a:solidFill>
                <a:latin typeface="+mn-lt"/>
                <a:ea typeface="Gulim" panose="020B0600000101010101" pitchFamily="34" charset="-127"/>
                <a:cs typeface="Calibri" panose="020F0502020204030204" pitchFamily="34" charset="0"/>
              </a:defRPr>
            </a:lvl2pPr>
            <a:lvl3pPr marL="685800" indent="0" algn="l" defTabSz="342900" rtl="0" eaLnBrk="1" latinLnBrk="0" hangingPunct="1">
              <a:spcBef>
                <a:spcPct val="20000"/>
              </a:spcBef>
              <a:buFont typeface="System Font Regular"/>
              <a:buNone/>
              <a:defRPr sz="1200" b="0" i="0" kern="1200">
                <a:solidFill>
                  <a:schemeClr val="tx1">
                    <a:tint val="75000"/>
                  </a:schemeClr>
                </a:solidFill>
                <a:latin typeface="+mn-lt"/>
                <a:ea typeface="Gulim" panose="020B0600000101010101" pitchFamily="34" charset="-127"/>
                <a:cs typeface="Calibri" panose="020F0502020204030204" pitchFamily="34" charset="0"/>
              </a:defRPr>
            </a:lvl3pPr>
            <a:lvl4pPr marL="1028700" indent="0" algn="l" defTabSz="342900" rtl="0" eaLnBrk="1" latinLnBrk="0" hangingPunct="1">
              <a:spcBef>
                <a:spcPct val="20000"/>
              </a:spcBef>
              <a:buFont typeface="Arial"/>
              <a:buNone/>
              <a:defRPr sz="1050" b="0" i="0" kern="1200">
                <a:solidFill>
                  <a:schemeClr val="tx1">
                    <a:tint val="75000"/>
                  </a:schemeClr>
                </a:solidFill>
                <a:latin typeface="+mn-lt"/>
                <a:ea typeface="Gulim" panose="020B0600000101010101" pitchFamily="34" charset="-127"/>
                <a:cs typeface="Calibri" panose="020F0502020204030204" pitchFamily="34" charset="0"/>
              </a:defRPr>
            </a:lvl4pPr>
            <a:lvl5pPr marL="1371600" indent="0" algn="l" defTabSz="342900" rtl="0" eaLnBrk="1" latinLnBrk="0" hangingPunct="1">
              <a:spcBef>
                <a:spcPct val="20000"/>
              </a:spcBef>
              <a:buFont typeface="Courier New" panose="02070309020205020404" pitchFamily="49" charset="0"/>
              <a:buNone/>
              <a:defRPr sz="1050" b="0" i="0" kern="1200">
                <a:solidFill>
                  <a:schemeClr val="tx1">
                    <a:tint val="75000"/>
                  </a:schemeClr>
                </a:solidFill>
                <a:latin typeface="+mn-lt"/>
                <a:ea typeface="Gulim" panose="020B0600000101010101" pitchFamily="34" charset="-127"/>
                <a:cs typeface="Calibri" panose="020F0502020204030204" pitchFamily="34" charset="0"/>
              </a:defRPr>
            </a:lvl5pPr>
            <a:lvl6pPr marL="17145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9pPr>
          </a:lstStyle>
          <a:p>
            <a:pPr marL="380648" indent="-380648">
              <a:spcAft>
                <a:spcPts val="799"/>
              </a:spcAft>
              <a:buClr>
                <a:srgbClr val="1898D2"/>
              </a:buClr>
              <a:buSzPct val="120000"/>
              <a:buFont typeface="Arial" panose="020B0604020202020204" pitchFamily="34" charset="0"/>
              <a:buChar char="•"/>
            </a:pPr>
            <a:r>
              <a:rPr lang="en-US" sz="2131" b="0" dirty="0"/>
              <a:t>Special education</a:t>
            </a:r>
          </a:p>
          <a:p>
            <a:pPr marL="380648" indent="-380648">
              <a:spcAft>
                <a:spcPts val="799"/>
              </a:spcAft>
              <a:buClr>
                <a:srgbClr val="1898D2"/>
              </a:buClr>
              <a:buSzPct val="120000"/>
              <a:buFont typeface="Arial" panose="020B0604020202020204" pitchFamily="34" charset="0"/>
              <a:buChar char="•"/>
            </a:pPr>
            <a:r>
              <a:rPr lang="en-US" sz="2131" b="0" dirty="0"/>
              <a:t>Free and reduced-price lunch</a:t>
            </a:r>
          </a:p>
          <a:p>
            <a:pPr marL="380648" indent="-380648">
              <a:spcAft>
                <a:spcPts val="799"/>
              </a:spcAft>
              <a:buClr>
                <a:srgbClr val="1898D2"/>
              </a:buClr>
              <a:buSzPct val="120000"/>
              <a:buFont typeface="Arial" panose="020B0604020202020204" pitchFamily="34" charset="0"/>
              <a:buChar char="•"/>
            </a:pPr>
            <a:r>
              <a:rPr lang="en-US" sz="2131" b="0" dirty="0"/>
              <a:t>Class sizes</a:t>
            </a:r>
          </a:p>
          <a:p>
            <a:pPr marL="380648" indent="-380648">
              <a:spcAft>
                <a:spcPts val="799"/>
              </a:spcAft>
              <a:buClr>
                <a:srgbClr val="1898D2"/>
              </a:buClr>
              <a:buSzPct val="120000"/>
              <a:buFont typeface="Arial" panose="020B0604020202020204" pitchFamily="34" charset="0"/>
              <a:buChar char="•"/>
            </a:pPr>
            <a:r>
              <a:rPr lang="en-US" sz="2131" b="0" dirty="0"/>
              <a:t>Classroom technology</a:t>
            </a:r>
          </a:p>
          <a:p>
            <a:pPr marL="380648" indent="-380648">
              <a:spcAft>
                <a:spcPts val="799"/>
              </a:spcAft>
              <a:buClr>
                <a:srgbClr val="1898D2"/>
              </a:buClr>
              <a:buSzPct val="120000"/>
              <a:buFont typeface="Arial" panose="020B0604020202020204" pitchFamily="34" charset="0"/>
              <a:buChar char="•"/>
            </a:pPr>
            <a:r>
              <a:rPr lang="en-US" sz="2131" b="0" dirty="0"/>
              <a:t>Teacher training</a:t>
            </a:r>
          </a:p>
          <a:p>
            <a:pPr marL="380648" indent="-380648">
              <a:spcAft>
                <a:spcPts val="799"/>
              </a:spcAft>
              <a:buClr>
                <a:srgbClr val="1898D2"/>
              </a:buClr>
              <a:buSzPct val="120000"/>
              <a:buFont typeface="Arial" panose="020B0604020202020204" pitchFamily="34" charset="0"/>
              <a:buChar char="•"/>
            </a:pPr>
            <a:r>
              <a:rPr lang="en-US" sz="2131" b="0" dirty="0"/>
              <a:t>After-school programs</a:t>
            </a:r>
          </a:p>
          <a:p>
            <a:pPr marL="380648" indent="-380648">
              <a:spcAft>
                <a:spcPts val="799"/>
              </a:spcAft>
              <a:buClr>
                <a:srgbClr val="1898D2"/>
              </a:buClr>
              <a:buSzPct val="120000"/>
              <a:buFont typeface="Arial" panose="020B0604020202020204" pitchFamily="34" charset="0"/>
              <a:buChar char="•"/>
            </a:pPr>
            <a:r>
              <a:rPr lang="en-US" sz="2131" b="0" dirty="0"/>
              <a:t>Head Start</a:t>
            </a:r>
          </a:p>
          <a:p>
            <a:pPr marL="380648" indent="-380648">
              <a:spcAft>
                <a:spcPts val="799"/>
              </a:spcAft>
              <a:buClr>
                <a:srgbClr val="1898D2"/>
              </a:buClr>
              <a:buSzPct val="120000"/>
              <a:buFont typeface="Arial" panose="020B0604020202020204" pitchFamily="34" charset="0"/>
              <a:buChar char="•"/>
            </a:pPr>
            <a:r>
              <a:rPr lang="en-US" sz="2131" b="0" dirty="0"/>
              <a:t>Playground and public parks</a:t>
            </a:r>
          </a:p>
          <a:p>
            <a:pPr marL="380648" indent="-380648">
              <a:spcAft>
                <a:spcPts val="799"/>
              </a:spcAft>
              <a:buClr>
                <a:srgbClr val="1898D2"/>
              </a:buClr>
              <a:buSzPct val="120000"/>
              <a:buFont typeface="Arial" panose="020B0604020202020204" pitchFamily="34" charset="0"/>
              <a:buChar char="•"/>
            </a:pPr>
            <a:r>
              <a:rPr lang="en-US" sz="2131" b="0" dirty="0"/>
              <a:t>Public transportation</a:t>
            </a:r>
          </a:p>
        </p:txBody>
      </p:sp>
      <p:sp>
        <p:nvSpPr>
          <p:cNvPr id="9" name="Oval 8">
            <a:extLst>
              <a:ext uri="{FF2B5EF4-FFF2-40B4-BE49-F238E27FC236}">
                <a16:creationId xmlns:a16="http://schemas.microsoft.com/office/drawing/2014/main" xmlns="" id="{09F3A17B-0F92-C941-AB74-39C73B4B5918}"/>
              </a:ext>
            </a:extLst>
          </p:cNvPr>
          <p:cNvSpPr/>
          <p:nvPr/>
        </p:nvSpPr>
        <p:spPr>
          <a:xfrm>
            <a:off x="10360184" y="-363611"/>
            <a:ext cx="1468740" cy="1468739"/>
          </a:xfrm>
          <a:prstGeom prst="ellipse">
            <a:avLst/>
          </a:prstGeom>
          <a:solidFill>
            <a:srgbClr val="0CBAB3">
              <a:alpha val="75000"/>
            </a:srgbClr>
          </a:solidFill>
          <a:ln w="60325">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endParaRPr lang="en-US" sz="1599">
              <a:solidFill>
                <a:schemeClr val="tx1"/>
              </a:solidFill>
            </a:endParaRPr>
          </a:p>
        </p:txBody>
      </p:sp>
      <p:sp>
        <p:nvSpPr>
          <p:cNvPr id="10" name="Oval 9">
            <a:extLst>
              <a:ext uri="{FF2B5EF4-FFF2-40B4-BE49-F238E27FC236}">
                <a16:creationId xmlns:a16="http://schemas.microsoft.com/office/drawing/2014/main" xmlns="" id="{58E5CC84-AB80-2B44-99AD-5D20704FF264}"/>
              </a:ext>
            </a:extLst>
          </p:cNvPr>
          <p:cNvSpPr/>
          <p:nvPr/>
        </p:nvSpPr>
        <p:spPr>
          <a:xfrm>
            <a:off x="10518221" y="1337550"/>
            <a:ext cx="822319" cy="822319"/>
          </a:xfrm>
          <a:prstGeom prst="ellipse">
            <a:avLst/>
          </a:prstGeom>
          <a:solidFill>
            <a:srgbClr val="F7BE16">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p>
        </p:txBody>
      </p:sp>
      <p:sp>
        <p:nvSpPr>
          <p:cNvPr id="11" name="Oval 10">
            <a:extLst>
              <a:ext uri="{FF2B5EF4-FFF2-40B4-BE49-F238E27FC236}">
                <a16:creationId xmlns:a16="http://schemas.microsoft.com/office/drawing/2014/main" xmlns="" id="{9C5312F2-A508-8D46-B59A-7343EFB50ED6}"/>
              </a:ext>
            </a:extLst>
          </p:cNvPr>
          <p:cNvSpPr/>
          <p:nvPr/>
        </p:nvSpPr>
        <p:spPr>
          <a:xfrm>
            <a:off x="10257326" y="1220810"/>
            <a:ext cx="442049" cy="442049"/>
          </a:xfrm>
          <a:prstGeom prst="ellipse">
            <a:avLst/>
          </a:prstGeom>
          <a:solidFill>
            <a:srgbClr val="E743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p>
        </p:txBody>
      </p:sp>
      <p:pic>
        <p:nvPicPr>
          <p:cNvPr id="4" name="Picture 3">
            <a:extLst>
              <a:ext uri="{FF2B5EF4-FFF2-40B4-BE49-F238E27FC236}">
                <a16:creationId xmlns:a16="http://schemas.microsoft.com/office/drawing/2014/main" xmlns="" id="{D8279105-6643-7A47-8F78-B6138EE5B2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71934" y="2471553"/>
            <a:ext cx="1914894" cy="1914894"/>
          </a:xfrm>
          <a:prstGeom prst="ellipse">
            <a:avLst/>
          </a:prstGeom>
        </p:spPr>
      </p:pic>
      <p:pic>
        <p:nvPicPr>
          <p:cNvPr id="13" name="Picture 12">
            <a:extLst>
              <a:ext uri="{FF2B5EF4-FFF2-40B4-BE49-F238E27FC236}">
                <a16:creationId xmlns:a16="http://schemas.microsoft.com/office/drawing/2014/main" xmlns="" id="{B71B7A25-1AC7-AB42-B997-D7FBE71155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77221" y="4273799"/>
            <a:ext cx="1541001" cy="1541001"/>
          </a:xfrm>
          <a:prstGeom prst="ellipse">
            <a:avLst/>
          </a:prstGeom>
        </p:spPr>
      </p:pic>
      <p:sp>
        <p:nvSpPr>
          <p:cNvPr id="14" name="Oval 13">
            <a:extLst>
              <a:ext uri="{FF2B5EF4-FFF2-40B4-BE49-F238E27FC236}">
                <a16:creationId xmlns:a16="http://schemas.microsoft.com/office/drawing/2014/main" xmlns="" id="{1539E7C4-8276-DC47-A1EA-58B022805924}"/>
              </a:ext>
            </a:extLst>
          </p:cNvPr>
          <p:cNvSpPr/>
          <p:nvPr/>
        </p:nvSpPr>
        <p:spPr>
          <a:xfrm>
            <a:off x="8457848" y="5296621"/>
            <a:ext cx="930532" cy="930532"/>
          </a:xfrm>
          <a:prstGeom prst="ellipse">
            <a:avLst/>
          </a:prstGeom>
          <a:solidFill>
            <a:srgbClr val="1898D2">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424024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F8CA8-31D5-4646-B161-93BED1EBB45C}"/>
              </a:ext>
            </a:extLst>
          </p:cNvPr>
          <p:cNvSpPr>
            <a:spLocks noGrp="1"/>
          </p:cNvSpPr>
          <p:nvPr>
            <p:ph type="title"/>
          </p:nvPr>
        </p:nvSpPr>
        <p:spPr>
          <a:xfrm>
            <a:off x="667512" y="738414"/>
            <a:ext cx="10707189" cy="703261"/>
          </a:xfrm>
        </p:spPr>
        <p:txBody>
          <a:bodyPr/>
          <a:lstStyle/>
          <a:p>
            <a:r>
              <a:rPr lang="en-US" dirty="0"/>
              <a:t>What’s in SIS?</a:t>
            </a:r>
          </a:p>
        </p:txBody>
      </p:sp>
      <p:sp>
        <p:nvSpPr>
          <p:cNvPr id="3" name="Content Placeholder 2">
            <a:extLst>
              <a:ext uri="{FF2B5EF4-FFF2-40B4-BE49-F238E27FC236}">
                <a16:creationId xmlns:a16="http://schemas.microsoft.com/office/drawing/2014/main" xmlns="" id="{3F787B4F-EEFF-2F40-B3A0-3294F1D1B3CE}"/>
              </a:ext>
            </a:extLst>
          </p:cNvPr>
          <p:cNvSpPr>
            <a:spLocks noGrp="1"/>
          </p:cNvSpPr>
          <p:nvPr>
            <p:ph idx="1"/>
          </p:nvPr>
        </p:nvSpPr>
        <p:spPr>
          <a:xfrm>
            <a:off x="765698" y="1600201"/>
            <a:ext cx="6663286" cy="4525964"/>
          </a:xfrm>
        </p:spPr>
        <p:txBody>
          <a:bodyPr>
            <a:normAutofit/>
          </a:bodyPr>
          <a:lstStyle/>
          <a:p>
            <a:pPr marL="380648" indent="-380648">
              <a:spcAft>
                <a:spcPts val="799"/>
              </a:spcAft>
              <a:buClr>
                <a:srgbClr val="1898D2"/>
              </a:buClr>
              <a:buSzPct val="120000"/>
              <a:buFont typeface="Arial" panose="020B0604020202020204" pitchFamily="34" charset="0"/>
              <a:buChar char="•"/>
            </a:pPr>
            <a:r>
              <a:rPr lang="en-US" sz="1599" dirty="0">
                <a:solidFill>
                  <a:srgbClr val="205493"/>
                </a:solidFill>
              </a:rPr>
              <a:t>67 new activities</a:t>
            </a:r>
            <a:r>
              <a:rPr lang="en-US" sz="1599" dirty="0"/>
              <a:t> for grades pre-K through 12 that challenge students to use data in interactive ways to build skills in subjects such as history, math, geography, and English.</a:t>
            </a:r>
          </a:p>
          <a:p>
            <a:pPr marL="380648" indent="-380648">
              <a:spcAft>
                <a:spcPts val="799"/>
              </a:spcAft>
              <a:buClr>
                <a:srgbClr val="1898D2"/>
              </a:buClr>
              <a:buSzPct val="120000"/>
              <a:buFont typeface="Arial" panose="020B0604020202020204" pitchFamily="34" charset="0"/>
              <a:buChar char="•"/>
            </a:pPr>
            <a:r>
              <a:rPr lang="en-US" sz="1599" dirty="0">
                <a:solidFill>
                  <a:srgbClr val="205493"/>
                </a:solidFill>
              </a:rPr>
              <a:t>Large, colorful maps</a:t>
            </a:r>
            <a:r>
              <a:rPr lang="en-US" sz="1599" dirty="0"/>
              <a:t> with fun, census-based facts about </a:t>
            </a:r>
            <a:br>
              <a:rPr lang="en-US" sz="1599" dirty="0"/>
            </a:br>
            <a:r>
              <a:rPr lang="en-US" sz="1599" dirty="0"/>
              <a:t>the country and its territories, including state-by-state comparisons.</a:t>
            </a:r>
          </a:p>
          <a:p>
            <a:pPr marL="380648" indent="-380648">
              <a:spcAft>
                <a:spcPts val="799"/>
              </a:spcAft>
              <a:buClr>
                <a:srgbClr val="1898D2"/>
              </a:buClr>
              <a:buSzPct val="120000"/>
              <a:buFont typeface="Arial" panose="020B0604020202020204" pitchFamily="34" charset="0"/>
              <a:buChar char="•"/>
            </a:pPr>
            <a:r>
              <a:rPr lang="en-US" sz="1599" dirty="0"/>
              <a:t>A </a:t>
            </a:r>
            <a:r>
              <a:rPr lang="en-US" sz="1599" dirty="0">
                <a:solidFill>
                  <a:srgbClr val="205493"/>
                </a:solidFill>
              </a:rPr>
              <a:t>storybook</a:t>
            </a:r>
            <a:r>
              <a:rPr lang="en-US" sz="1599" dirty="0"/>
              <a:t> with activities and a </a:t>
            </a:r>
            <a:r>
              <a:rPr lang="en-US" sz="1599" dirty="0">
                <a:solidFill>
                  <a:srgbClr val="205493"/>
                </a:solidFill>
              </a:rPr>
              <a:t>music video</a:t>
            </a:r>
            <a:r>
              <a:rPr lang="en-US" sz="1599" dirty="0"/>
              <a:t> for </a:t>
            </a:r>
            <a:br>
              <a:rPr lang="en-US" sz="1599" dirty="0"/>
            </a:br>
            <a:r>
              <a:rPr lang="en-US" sz="1599" dirty="0"/>
              <a:t>children in preschool and early grades.</a:t>
            </a:r>
          </a:p>
          <a:p>
            <a:pPr marL="380648" indent="-380648">
              <a:spcAft>
                <a:spcPts val="799"/>
              </a:spcAft>
              <a:buClr>
                <a:srgbClr val="1898D2"/>
              </a:buClr>
              <a:buSzPct val="120000"/>
              <a:buFont typeface="Arial" panose="020B0604020202020204" pitchFamily="34" charset="0"/>
              <a:buChar char="•"/>
            </a:pPr>
            <a:r>
              <a:rPr lang="en-US" sz="1599" dirty="0"/>
              <a:t>Engaging </a:t>
            </a:r>
            <a:r>
              <a:rPr lang="en-US" sz="1599" dirty="0">
                <a:solidFill>
                  <a:srgbClr val="205493"/>
                </a:solidFill>
              </a:rPr>
              <a:t>videos</a:t>
            </a:r>
            <a:r>
              <a:rPr lang="en-US" sz="1599" dirty="0"/>
              <a:t> created specifically for elementary, </a:t>
            </a:r>
            <a:br>
              <a:rPr lang="en-US" sz="1599" dirty="0"/>
            </a:br>
            <a:r>
              <a:rPr lang="en-US" sz="1599" dirty="0"/>
              <a:t>middle, and high school grade bands.</a:t>
            </a:r>
          </a:p>
          <a:p>
            <a:pPr marL="380648" indent="-380648">
              <a:spcAft>
                <a:spcPts val="799"/>
              </a:spcAft>
              <a:buClr>
                <a:srgbClr val="1898D2"/>
              </a:buClr>
              <a:buSzPct val="120000"/>
              <a:buFont typeface="Arial" panose="020B0604020202020204" pitchFamily="34" charset="0"/>
              <a:buChar char="•"/>
            </a:pPr>
            <a:r>
              <a:rPr lang="en-US" sz="1599" dirty="0">
                <a:solidFill>
                  <a:srgbClr val="205493"/>
                </a:solidFill>
              </a:rPr>
              <a:t>Resources</a:t>
            </a:r>
            <a:r>
              <a:rPr lang="en-US" sz="1599" dirty="0"/>
              <a:t> for English language learners and adult </a:t>
            </a:r>
            <a:br>
              <a:rPr lang="en-US" sz="1599" dirty="0"/>
            </a:br>
            <a:r>
              <a:rPr lang="en-US" sz="1599" dirty="0"/>
              <a:t>English as a second language students.</a:t>
            </a:r>
          </a:p>
          <a:p>
            <a:endParaRPr lang="en-US" dirty="0"/>
          </a:p>
        </p:txBody>
      </p:sp>
      <p:pic>
        <p:nvPicPr>
          <p:cNvPr id="23" name="Picture 22">
            <a:extLst>
              <a:ext uri="{FF2B5EF4-FFF2-40B4-BE49-F238E27FC236}">
                <a16:creationId xmlns:a16="http://schemas.microsoft.com/office/drawing/2014/main" xmlns="" id="{FED05809-168D-7641-8C82-CCBD953EC8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23066">
            <a:off x="9422681" y="1372238"/>
            <a:ext cx="1703924" cy="2301328"/>
          </a:xfrm>
          <a:prstGeom prst="rect">
            <a:avLst/>
          </a:prstGeom>
          <a:effectLst>
            <a:outerShdw blurRad="139700" dist="38100" dir="2700000" algn="tl" rotWithShape="0">
              <a:prstClr val="black">
                <a:alpha val="25000"/>
              </a:prstClr>
            </a:outerShdw>
          </a:effectLst>
        </p:spPr>
      </p:pic>
      <p:pic>
        <p:nvPicPr>
          <p:cNvPr id="24" name="Picture 23">
            <a:extLst>
              <a:ext uri="{FF2B5EF4-FFF2-40B4-BE49-F238E27FC236}">
                <a16:creationId xmlns:a16="http://schemas.microsoft.com/office/drawing/2014/main" xmlns="" id="{21A444E3-D025-E049-95FC-49C9865BA8F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1434009">
            <a:off x="7296221" y="3493481"/>
            <a:ext cx="3188354" cy="2231847"/>
          </a:xfrm>
          <a:prstGeom prst="rect">
            <a:avLst/>
          </a:prstGeom>
          <a:effectLst>
            <a:outerShdw blurRad="139700" dist="38100" dir="2700000" algn="tl" rotWithShape="0">
              <a:prstClr val="black">
                <a:alpha val="25000"/>
              </a:prstClr>
            </a:outerShdw>
          </a:effectLst>
        </p:spPr>
      </p:pic>
      <p:sp>
        <p:nvSpPr>
          <p:cNvPr id="25" name="Oval 24">
            <a:extLst>
              <a:ext uri="{FF2B5EF4-FFF2-40B4-BE49-F238E27FC236}">
                <a16:creationId xmlns:a16="http://schemas.microsoft.com/office/drawing/2014/main" xmlns="" id="{4FDFB76B-36E8-6A48-B55A-BAC46BEDED88}"/>
              </a:ext>
            </a:extLst>
          </p:cNvPr>
          <p:cNvSpPr/>
          <p:nvPr/>
        </p:nvSpPr>
        <p:spPr>
          <a:xfrm>
            <a:off x="10783184" y="4903473"/>
            <a:ext cx="385257" cy="385257"/>
          </a:xfrm>
          <a:prstGeom prst="ellipse">
            <a:avLst/>
          </a:prstGeom>
          <a:solidFill>
            <a:srgbClr val="9279B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26" name="Oval 25">
            <a:extLst>
              <a:ext uri="{FF2B5EF4-FFF2-40B4-BE49-F238E27FC236}">
                <a16:creationId xmlns:a16="http://schemas.microsoft.com/office/drawing/2014/main" xmlns="" id="{8D95E3C1-2541-1E4E-92E2-489A796921CF}"/>
              </a:ext>
            </a:extLst>
          </p:cNvPr>
          <p:cNvSpPr/>
          <p:nvPr/>
        </p:nvSpPr>
        <p:spPr>
          <a:xfrm>
            <a:off x="10837305" y="3731139"/>
            <a:ext cx="709215" cy="709215"/>
          </a:xfrm>
          <a:prstGeom prst="ellipse">
            <a:avLst/>
          </a:prstGeom>
          <a:solidFill>
            <a:srgbClr val="F7BE1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27" name="Oval 26">
            <a:extLst>
              <a:ext uri="{FF2B5EF4-FFF2-40B4-BE49-F238E27FC236}">
                <a16:creationId xmlns:a16="http://schemas.microsoft.com/office/drawing/2014/main" xmlns="" id="{4C672E7E-4831-0048-AD01-1EFE6953A6E2}"/>
              </a:ext>
            </a:extLst>
          </p:cNvPr>
          <p:cNvSpPr/>
          <p:nvPr/>
        </p:nvSpPr>
        <p:spPr>
          <a:xfrm>
            <a:off x="10320065" y="3268020"/>
            <a:ext cx="926240" cy="926240"/>
          </a:xfrm>
          <a:prstGeom prst="ellipse">
            <a:avLst/>
          </a:prstGeom>
          <a:solidFill>
            <a:srgbClr val="62A744">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pic>
        <p:nvPicPr>
          <p:cNvPr id="21" name="Picture 20">
            <a:extLst>
              <a:ext uri="{FF2B5EF4-FFF2-40B4-BE49-F238E27FC236}">
                <a16:creationId xmlns:a16="http://schemas.microsoft.com/office/drawing/2014/main" xmlns="" id="{5F26557C-7A12-AC4B-BB3E-1F79950B304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0802198">
            <a:off x="7890291" y="781715"/>
            <a:ext cx="1801038" cy="2301328"/>
          </a:xfrm>
          <a:prstGeom prst="rect">
            <a:avLst/>
          </a:prstGeom>
          <a:effectLst>
            <a:outerShdw blurRad="139700" dist="38100" dir="2700000" algn="tl" rotWithShape="0">
              <a:prstClr val="black">
                <a:alpha val="25000"/>
              </a:prstClr>
            </a:outerShdw>
          </a:effectLst>
        </p:spPr>
      </p:pic>
    </p:spTree>
    <p:extLst>
      <p:ext uri="{BB962C8B-B14F-4D97-AF65-F5344CB8AC3E}">
        <p14:creationId xmlns:p14="http://schemas.microsoft.com/office/powerpoint/2010/main" val="180895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F8CA8-31D5-4646-B161-93BED1EBB45C}"/>
              </a:ext>
            </a:extLst>
          </p:cNvPr>
          <p:cNvSpPr>
            <a:spLocks noGrp="1"/>
          </p:cNvSpPr>
          <p:nvPr>
            <p:ph type="title"/>
          </p:nvPr>
        </p:nvSpPr>
        <p:spPr>
          <a:xfrm>
            <a:off x="667512" y="738415"/>
            <a:ext cx="10707189" cy="781419"/>
          </a:xfrm>
        </p:spPr>
        <p:txBody>
          <a:bodyPr/>
          <a:lstStyle/>
          <a:p>
            <a:r>
              <a:rPr lang="en-US" dirty="0"/>
              <a:t>Resources for Every Age</a:t>
            </a:r>
          </a:p>
        </p:txBody>
      </p:sp>
      <p:sp>
        <p:nvSpPr>
          <p:cNvPr id="14" name="Oval 13">
            <a:extLst>
              <a:ext uri="{FF2B5EF4-FFF2-40B4-BE49-F238E27FC236}">
                <a16:creationId xmlns:a16="http://schemas.microsoft.com/office/drawing/2014/main" xmlns="" id="{97EDD450-955E-5E4D-9EC9-5039DA2D1262}"/>
              </a:ext>
            </a:extLst>
          </p:cNvPr>
          <p:cNvSpPr/>
          <p:nvPr/>
        </p:nvSpPr>
        <p:spPr>
          <a:xfrm>
            <a:off x="1156398" y="3132076"/>
            <a:ext cx="1498094" cy="1498094"/>
          </a:xfrm>
          <a:prstGeom prst="ellipse">
            <a:avLst/>
          </a:prstGeom>
          <a:noFill/>
          <a:ln w="60325">
            <a:solidFill>
              <a:srgbClr val="199AD6"/>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r>
              <a:rPr lang="en-US" sz="1532" b="1" dirty="0">
                <a:solidFill>
                  <a:srgbClr val="205493"/>
                </a:solidFill>
              </a:rPr>
              <a:t>Elementary</a:t>
            </a:r>
            <a:br>
              <a:rPr lang="en-US" sz="1532" b="1" dirty="0">
                <a:solidFill>
                  <a:srgbClr val="205493"/>
                </a:solidFill>
              </a:rPr>
            </a:br>
            <a:r>
              <a:rPr lang="en-US" sz="1532" b="1" dirty="0">
                <a:solidFill>
                  <a:srgbClr val="205493"/>
                </a:solidFill>
              </a:rPr>
              <a:t>School</a:t>
            </a:r>
          </a:p>
        </p:txBody>
      </p:sp>
      <p:sp>
        <p:nvSpPr>
          <p:cNvPr id="15" name="Oval 14">
            <a:extLst>
              <a:ext uri="{FF2B5EF4-FFF2-40B4-BE49-F238E27FC236}">
                <a16:creationId xmlns:a16="http://schemas.microsoft.com/office/drawing/2014/main" xmlns="" id="{76BBBF85-286A-F740-A8BA-10765F00213F}"/>
              </a:ext>
            </a:extLst>
          </p:cNvPr>
          <p:cNvSpPr/>
          <p:nvPr/>
        </p:nvSpPr>
        <p:spPr>
          <a:xfrm>
            <a:off x="4194812" y="3026166"/>
            <a:ext cx="1109257" cy="1109257"/>
          </a:xfrm>
          <a:prstGeom prst="ellipse">
            <a:avLst/>
          </a:prstGeom>
          <a:noFill/>
          <a:ln w="60325">
            <a:solidFill>
              <a:srgbClr val="F7BE16"/>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r>
              <a:rPr lang="en-US" sz="1465" b="1" dirty="0">
                <a:solidFill>
                  <a:srgbClr val="205493"/>
                </a:solidFill>
              </a:rPr>
              <a:t>Middle School</a:t>
            </a:r>
          </a:p>
        </p:txBody>
      </p:sp>
      <p:sp>
        <p:nvSpPr>
          <p:cNvPr id="16" name="Oval 15">
            <a:extLst>
              <a:ext uri="{FF2B5EF4-FFF2-40B4-BE49-F238E27FC236}">
                <a16:creationId xmlns:a16="http://schemas.microsoft.com/office/drawing/2014/main" xmlns="" id="{94A490A4-D9B5-C142-B0F3-ED8679DA9869}"/>
              </a:ext>
            </a:extLst>
          </p:cNvPr>
          <p:cNvSpPr/>
          <p:nvPr/>
        </p:nvSpPr>
        <p:spPr>
          <a:xfrm>
            <a:off x="7575200" y="3308734"/>
            <a:ext cx="2182097" cy="2182097"/>
          </a:xfrm>
          <a:prstGeom prst="ellipse">
            <a:avLst/>
          </a:prstGeom>
          <a:noFill/>
          <a:ln w="60325">
            <a:solidFill>
              <a:srgbClr val="0CBAB3"/>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r>
              <a:rPr lang="en-US" sz="1599" b="1" dirty="0">
                <a:solidFill>
                  <a:srgbClr val="205493"/>
                </a:solidFill>
              </a:rPr>
              <a:t>Adult English as a Second Language (ESL)</a:t>
            </a:r>
          </a:p>
        </p:txBody>
      </p:sp>
      <p:sp>
        <p:nvSpPr>
          <p:cNvPr id="17" name="Oval 16">
            <a:extLst>
              <a:ext uri="{FF2B5EF4-FFF2-40B4-BE49-F238E27FC236}">
                <a16:creationId xmlns:a16="http://schemas.microsoft.com/office/drawing/2014/main" xmlns="" id="{3F5D4AC3-149E-AD4B-A25E-9A2FAB564A62}"/>
              </a:ext>
            </a:extLst>
          </p:cNvPr>
          <p:cNvSpPr/>
          <p:nvPr/>
        </p:nvSpPr>
        <p:spPr>
          <a:xfrm>
            <a:off x="5367650" y="2232018"/>
            <a:ext cx="1051945" cy="1051945"/>
          </a:xfrm>
          <a:prstGeom prst="ellipse">
            <a:avLst/>
          </a:prstGeom>
          <a:noFill/>
          <a:ln w="60325">
            <a:solidFill>
              <a:srgbClr val="E7436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r>
              <a:rPr lang="en-US" sz="1465" b="1" dirty="0">
                <a:solidFill>
                  <a:srgbClr val="205493"/>
                </a:solidFill>
              </a:rPr>
              <a:t>Pre-K</a:t>
            </a:r>
          </a:p>
        </p:txBody>
      </p:sp>
      <p:sp>
        <p:nvSpPr>
          <p:cNvPr id="18" name="Oval 17">
            <a:extLst>
              <a:ext uri="{FF2B5EF4-FFF2-40B4-BE49-F238E27FC236}">
                <a16:creationId xmlns:a16="http://schemas.microsoft.com/office/drawing/2014/main" xmlns="" id="{A582FCFC-B063-E041-9B1B-B13EA6BEED5F}"/>
              </a:ext>
            </a:extLst>
          </p:cNvPr>
          <p:cNvSpPr/>
          <p:nvPr/>
        </p:nvSpPr>
        <p:spPr>
          <a:xfrm>
            <a:off x="6734186" y="5353576"/>
            <a:ext cx="1109257" cy="1109257"/>
          </a:xfrm>
          <a:prstGeom prst="ellipse">
            <a:avLst/>
          </a:prstGeom>
          <a:noFill/>
          <a:ln w="60325">
            <a:solidFill>
              <a:srgbClr val="7030A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r>
              <a:rPr lang="en-US" sz="1465" b="1" dirty="0">
                <a:solidFill>
                  <a:srgbClr val="205493"/>
                </a:solidFill>
              </a:rPr>
              <a:t>High School</a:t>
            </a:r>
          </a:p>
        </p:txBody>
      </p:sp>
      <p:sp>
        <p:nvSpPr>
          <p:cNvPr id="19" name="Oval 18">
            <a:extLst>
              <a:ext uri="{FF2B5EF4-FFF2-40B4-BE49-F238E27FC236}">
                <a16:creationId xmlns:a16="http://schemas.microsoft.com/office/drawing/2014/main" xmlns="" id="{75F8C4EE-B789-4244-B1CB-CA7D19BBFDE2}"/>
              </a:ext>
            </a:extLst>
          </p:cNvPr>
          <p:cNvSpPr/>
          <p:nvPr/>
        </p:nvSpPr>
        <p:spPr>
          <a:xfrm>
            <a:off x="8905019" y="1553908"/>
            <a:ext cx="1704555" cy="1618555"/>
          </a:xfrm>
          <a:prstGeom prst="ellipse">
            <a:avLst/>
          </a:prstGeom>
          <a:noFill/>
          <a:ln w="60325">
            <a:solidFill>
              <a:srgbClr val="62A744"/>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1599"/>
              </a:spcAft>
            </a:pPr>
            <a:r>
              <a:rPr lang="en-US" sz="1465" b="1" dirty="0">
                <a:solidFill>
                  <a:srgbClr val="205493"/>
                </a:solidFill>
              </a:rPr>
              <a:t>English Language Learners (ELLs)</a:t>
            </a:r>
          </a:p>
        </p:txBody>
      </p:sp>
      <p:pic>
        <p:nvPicPr>
          <p:cNvPr id="9" name="Picture 8">
            <a:extLst>
              <a:ext uri="{FF2B5EF4-FFF2-40B4-BE49-F238E27FC236}">
                <a16:creationId xmlns:a16="http://schemas.microsoft.com/office/drawing/2014/main" xmlns="" id="{9D338F9E-5F18-CD40-8627-E593E7F62D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2064" y="3968788"/>
            <a:ext cx="2077776" cy="2077776"/>
          </a:xfrm>
          <a:prstGeom prst="ellipse">
            <a:avLst/>
          </a:prstGeom>
        </p:spPr>
      </p:pic>
      <p:pic>
        <p:nvPicPr>
          <p:cNvPr id="11" name="Picture 10">
            <a:extLst>
              <a:ext uri="{FF2B5EF4-FFF2-40B4-BE49-F238E27FC236}">
                <a16:creationId xmlns:a16="http://schemas.microsoft.com/office/drawing/2014/main" xmlns="" id="{697CCA40-93C7-2545-B5FF-DEAA332D8F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13618" y="1619408"/>
            <a:ext cx="1783281" cy="1783281"/>
          </a:xfrm>
          <a:prstGeom prst="ellipse">
            <a:avLst/>
          </a:prstGeom>
        </p:spPr>
      </p:pic>
      <p:pic>
        <p:nvPicPr>
          <p:cNvPr id="13" name="Picture 12">
            <a:extLst>
              <a:ext uri="{FF2B5EF4-FFF2-40B4-BE49-F238E27FC236}">
                <a16:creationId xmlns:a16="http://schemas.microsoft.com/office/drawing/2014/main" xmlns="" id="{D1162BD9-C234-B14A-B91D-2D85ACCFCA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83176" y="1519834"/>
            <a:ext cx="1942645" cy="1942645"/>
          </a:xfrm>
          <a:prstGeom prst="ellipse">
            <a:avLst/>
          </a:prstGeom>
        </p:spPr>
      </p:pic>
      <p:pic>
        <p:nvPicPr>
          <p:cNvPr id="22" name="Picture 21">
            <a:extLst>
              <a:ext uri="{FF2B5EF4-FFF2-40B4-BE49-F238E27FC236}">
                <a16:creationId xmlns:a16="http://schemas.microsoft.com/office/drawing/2014/main" xmlns="" id="{EE1583CF-C438-604A-B127-0AA2E0EC159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96"/>
          <a:stretch/>
        </p:blipFill>
        <p:spPr>
          <a:xfrm>
            <a:off x="5285219" y="3541761"/>
            <a:ext cx="2003595" cy="2003595"/>
          </a:xfrm>
          <a:prstGeom prst="ellipse">
            <a:avLst/>
          </a:prstGeom>
        </p:spPr>
      </p:pic>
      <p:pic>
        <p:nvPicPr>
          <p:cNvPr id="29" name="Picture 28">
            <a:extLst>
              <a:ext uri="{FF2B5EF4-FFF2-40B4-BE49-F238E27FC236}">
                <a16:creationId xmlns:a16="http://schemas.microsoft.com/office/drawing/2014/main" xmlns="" id="{8BA390F2-B62D-ED46-8F06-2CE3959D429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27544" y="3089136"/>
            <a:ext cx="1843554" cy="1843554"/>
          </a:xfrm>
          <a:prstGeom prst="ellipse">
            <a:avLst/>
          </a:prstGeom>
        </p:spPr>
      </p:pic>
    </p:spTree>
    <p:extLst>
      <p:ext uri="{BB962C8B-B14F-4D97-AF65-F5344CB8AC3E}">
        <p14:creationId xmlns:p14="http://schemas.microsoft.com/office/powerpoint/2010/main" val="256370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F3A993C-BA42-1847-A5EC-D91DD986DF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07191"/>
            <a:ext cx="5983172" cy="6636057"/>
          </a:xfrm>
          <a:prstGeom prst="rect">
            <a:avLst/>
          </a:prstGeom>
        </p:spPr>
      </p:pic>
      <p:sp>
        <p:nvSpPr>
          <p:cNvPr id="6" name="Oval 5">
            <a:extLst>
              <a:ext uri="{FF2B5EF4-FFF2-40B4-BE49-F238E27FC236}">
                <a16:creationId xmlns:a16="http://schemas.microsoft.com/office/drawing/2014/main" xmlns="" id="{ED70BD67-2E38-C146-ACBF-354F2F73A71A}"/>
              </a:ext>
            </a:extLst>
          </p:cNvPr>
          <p:cNvSpPr/>
          <p:nvPr/>
        </p:nvSpPr>
        <p:spPr>
          <a:xfrm>
            <a:off x="-2467958" y="-1856900"/>
            <a:ext cx="10872422" cy="10872422"/>
          </a:xfrm>
          <a:prstGeom prst="ellipse">
            <a:avLst/>
          </a:prstGeom>
          <a:solidFill>
            <a:schemeClr val="bg1"/>
          </a:solidFill>
          <a:ln w="101600">
            <a:solidFill>
              <a:srgbClr val="0CBA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a:p>
        </p:txBody>
      </p:sp>
      <p:sp>
        <p:nvSpPr>
          <p:cNvPr id="3" name="Content Placeholder 2">
            <a:extLst>
              <a:ext uri="{FF2B5EF4-FFF2-40B4-BE49-F238E27FC236}">
                <a16:creationId xmlns:a16="http://schemas.microsoft.com/office/drawing/2014/main" xmlns="" id="{A143D9F4-243A-F24F-A575-2AF7E47FB5A5}"/>
              </a:ext>
            </a:extLst>
          </p:cNvPr>
          <p:cNvSpPr>
            <a:spLocks noGrp="1"/>
          </p:cNvSpPr>
          <p:nvPr>
            <p:ph idx="1"/>
          </p:nvPr>
        </p:nvSpPr>
        <p:spPr>
          <a:xfrm>
            <a:off x="765697" y="1849433"/>
            <a:ext cx="6931417" cy="4525964"/>
          </a:xfrm>
        </p:spPr>
        <p:txBody>
          <a:bodyPr>
            <a:normAutofit/>
          </a:bodyPr>
          <a:lstStyle/>
          <a:p>
            <a:pPr>
              <a:spcAft>
                <a:spcPts val="799"/>
              </a:spcAft>
              <a:buClr>
                <a:srgbClr val="009964"/>
              </a:buClr>
              <a:buSzPct val="150000"/>
            </a:pPr>
            <a:r>
              <a:rPr lang="en-US" sz="1998" dirty="0"/>
              <a:t>By using and promoting the SIS program, schools can:</a:t>
            </a:r>
          </a:p>
          <a:p>
            <a:pPr>
              <a:spcAft>
                <a:spcPts val="799"/>
              </a:spcAft>
              <a:buClr>
                <a:srgbClr val="199AD6"/>
              </a:buClr>
              <a:buSzPct val="120000"/>
              <a:buFont typeface="Arial" panose="020B0604020202020204" pitchFamily="34" charset="0"/>
              <a:buChar char="•"/>
            </a:pPr>
            <a:r>
              <a:rPr lang="en-US" sz="1599" dirty="0"/>
              <a:t>Impact the amount of federal funding their school receives.</a:t>
            </a:r>
          </a:p>
          <a:p>
            <a:pPr>
              <a:spcAft>
                <a:spcPts val="799"/>
              </a:spcAft>
              <a:buClr>
                <a:srgbClr val="199AD6"/>
              </a:buClr>
              <a:buSzPct val="120000"/>
              <a:buFont typeface="Arial" panose="020B0604020202020204" pitchFamily="34" charset="0"/>
              <a:buChar char="•"/>
            </a:pPr>
            <a:r>
              <a:rPr lang="en-US" sz="1599" dirty="0"/>
              <a:t>Impact student readiness for learning.</a:t>
            </a:r>
          </a:p>
          <a:p>
            <a:pPr>
              <a:spcAft>
                <a:spcPts val="799"/>
              </a:spcAft>
              <a:buClr>
                <a:srgbClr val="199AD6"/>
              </a:buClr>
              <a:buSzPct val="120000"/>
              <a:buFont typeface="Arial" panose="020B0604020202020204" pitchFamily="34" charset="0"/>
              <a:buChar char="•"/>
            </a:pPr>
            <a:r>
              <a:rPr lang="en-US" sz="1599" dirty="0"/>
              <a:t>Enhance student learning across subjects.</a:t>
            </a:r>
          </a:p>
          <a:p>
            <a:pPr>
              <a:spcAft>
                <a:spcPts val="799"/>
              </a:spcAft>
              <a:buClr>
                <a:srgbClr val="199AD6"/>
              </a:buClr>
              <a:buSzPct val="120000"/>
              <a:buFont typeface="Arial" panose="020B0604020202020204" pitchFamily="34" charset="0"/>
              <a:buChar char="•"/>
            </a:pPr>
            <a:r>
              <a:rPr lang="en-US" sz="1599" dirty="0"/>
              <a:t>Boost students’ statistical literacy and data-finding skills. </a:t>
            </a:r>
          </a:p>
          <a:p>
            <a:pPr>
              <a:spcAft>
                <a:spcPts val="799"/>
              </a:spcAft>
              <a:buClr>
                <a:srgbClr val="199AD6"/>
              </a:buClr>
              <a:buSzPct val="120000"/>
              <a:buFont typeface="Arial" panose="020B0604020202020204" pitchFamily="34" charset="0"/>
              <a:buChar char="•"/>
            </a:pPr>
            <a:r>
              <a:rPr lang="en-US" sz="1599" dirty="0"/>
              <a:t>Prepare students for success in a data-driven world.</a:t>
            </a:r>
          </a:p>
          <a:p>
            <a:pPr>
              <a:spcAft>
                <a:spcPts val="799"/>
              </a:spcAft>
              <a:buClr>
                <a:srgbClr val="199AD6"/>
              </a:buClr>
              <a:buSzPct val="120000"/>
              <a:buFont typeface="Arial" panose="020B0604020202020204" pitchFamily="34" charset="0"/>
              <a:buChar char="•"/>
            </a:pPr>
            <a:r>
              <a:rPr lang="en-US" sz="1599" dirty="0"/>
              <a:t>Encourage teachers to easily bolster their existing lesson plans.</a:t>
            </a:r>
          </a:p>
          <a:p>
            <a:pPr>
              <a:spcAft>
                <a:spcPts val="799"/>
              </a:spcAft>
              <a:buClr>
                <a:srgbClr val="199AD6"/>
              </a:buClr>
              <a:buSzPct val="120000"/>
              <a:buFont typeface="Arial" panose="020B0604020202020204" pitchFamily="34" charset="0"/>
              <a:buChar char="•"/>
            </a:pPr>
            <a:r>
              <a:rPr lang="en-US" sz="1599" dirty="0"/>
              <a:t>Motivate parents to complete the 2020 Census questionnaire.</a:t>
            </a:r>
          </a:p>
        </p:txBody>
      </p:sp>
      <p:sp>
        <p:nvSpPr>
          <p:cNvPr id="11" name="Google Shape;117;p30">
            <a:extLst>
              <a:ext uri="{FF2B5EF4-FFF2-40B4-BE49-F238E27FC236}">
                <a16:creationId xmlns:a16="http://schemas.microsoft.com/office/drawing/2014/main" xmlns="" id="{79C53F9D-7707-DE4F-82BA-4D2324624081}"/>
              </a:ext>
            </a:extLst>
          </p:cNvPr>
          <p:cNvSpPr/>
          <p:nvPr/>
        </p:nvSpPr>
        <p:spPr>
          <a:xfrm>
            <a:off x="11066274" y="5851755"/>
            <a:ext cx="1120054" cy="1011346"/>
          </a:xfrm>
          <a:prstGeom prst="rect">
            <a:avLst/>
          </a:prstGeom>
          <a:solidFill>
            <a:srgbClr val="205493"/>
          </a:solidFill>
          <a:ln>
            <a:noFill/>
          </a:ln>
        </p:spPr>
        <p:txBody>
          <a:bodyPr spcFirstLastPara="1" wrap="square" lIns="121787" tIns="121787" rIns="121787" bIns="121787" anchor="ctr" anchorCtr="0">
            <a:noAutofit/>
          </a:bodyPr>
          <a:lstStyle/>
          <a:p>
            <a:endParaRPr sz="2398" dirty="0">
              <a:latin typeface="Century Gothic" panose="020B0502020202020204" pitchFamily="34" charset="0"/>
            </a:endParaRPr>
          </a:p>
        </p:txBody>
      </p:sp>
      <p:pic>
        <p:nvPicPr>
          <p:cNvPr id="12" name="Google Shape;118;p30">
            <a:extLst>
              <a:ext uri="{FF2B5EF4-FFF2-40B4-BE49-F238E27FC236}">
                <a16:creationId xmlns:a16="http://schemas.microsoft.com/office/drawing/2014/main" xmlns="" id="{9A6637BB-BFCA-BA4E-B54C-B7A338865498}"/>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1208794" y="6102594"/>
            <a:ext cx="819223" cy="491533"/>
          </a:xfrm>
          <a:prstGeom prst="rect">
            <a:avLst/>
          </a:prstGeom>
          <a:noFill/>
          <a:ln>
            <a:noFill/>
          </a:ln>
        </p:spPr>
      </p:pic>
      <p:pic>
        <p:nvPicPr>
          <p:cNvPr id="13" name="Picture 12">
            <a:extLst>
              <a:ext uri="{FF2B5EF4-FFF2-40B4-BE49-F238E27FC236}">
                <a16:creationId xmlns:a16="http://schemas.microsoft.com/office/drawing/2014/main" xmlns="" id="{9438E96C-BCE7-3446-8D27-B4784871675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69259" y="6002702"/>
            <a:ext cx="906738" cy="656986"/>
          </a:xfrm>
          <a:prstGeom prst="rect">
            <a:avLst/>
          </a:prstGeom>
        </p:spPr>
      </p:pic>
      <p:sp>
        <p:nvSpPr>
          <p:cNvPr id="17" name="Title 1">
            <a:extLst>
              <a:ext uri="{FF2B5EF4-FFF2-40B4-BE49-F238E27FC236}">
                <a16:creationId xmlns:a16="http://schemas.microsoft.com/office/drawing/2014/main" xmlns="" id="{B7F8BE79-3A14-A544-94D9-5A6ABF7E4AE7}"/>
              </a:ext>
            </a:extLst>
          </p:cNvPr>
          <p:cNvSpPr txBox="1">
            <a:spLocks/>
          </p:cNvSpPr>
          <p:nvPr/>
        </p:nvSpPr>
        <p:spPr>
          <a:xfrm>
            <a:off x="765697" y="344117"/>
            <a:ext cx="7152543" cy="1212335"/>
          </a:xfrm>
          <a:prstGeom prst="rect">
            <a:avLst/>
          </a:prstGeom>
        </p:spPr>
        <p:txBody>
          <a:bodyPr vert="horz" lIns="121807" tIns="60904" rIns="121807" bIns="60904" rtlCol="0" anchor="ctr">
            <a:normAutofit/>
          </a:bodyPr>
          <a:lstStyle>
            <a:lvl1pPr algn="l" defTabSz="342900" rtl="0" eaLnBrk="1" latinLnBrk="0" hangingPunct="1">
              <a:spcBef>
                <a:spcPct val="0"/>
              </a:spcBef>
              <a:buNone/>
              <a:defRPr sz="2800" b="1" kern="1200">
                <a:solidFill>
                  <a:srgbClr val="205493"/>
                </a:solidFill>
                <a:latin typeface="+mj-lt"/>
                <a:ea typeface="+mj-ea"/>
                <a:cs typeface="+mj-cs"/>
              </a:defRPr>
            </a:lvl1pPr>
          </a:lstStyle>
          <a:p>
            <a:pPr>
              <a:lnSpc>
                <a:spcPct val="90000"/>
              </a:lnSpc>
            </a:pPr>
            <a:r>
              <a:rPr lang="en-US" sz="3730" dirty="0"/>
              <a:t>Why Should Schools Get Involved?</a:t>
            </a:r>
          </a:p>
        </p:txBody>
      </p:sp>
      <p:pic>
        <p:nvPicPr>
          <p:cNvPr id="19" name="Picture 18">
            <a:extLst>
              <a:ext uri="{FF2B5EF4-FFF2-40B4-BE49-F238E27FC236}">
                <a16:creationId xmlns:a16="http://schemas.microsoft.com/office/drawing/2014/main" xmlns="" id="{EC32933C-75C3-E249-B8DF-F5AD2883EE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1277" y="6056426"/>
            <a:ext cx="1120055" cy="554255"/>
          </a:xfrm>
          <a:prstGeom prst="rect">
            <a:avLst/>
          </a:prstGeom>
        </p:spPr>
      </p:pic>
    </p:spTree>
    <p:extLst>
      <p:ext uri="{BB962C8B-B14F-4D97-AF65-F5344CB8AC3E}">
        <p14:creationId xmlns:p14="http://schemas.microsoft.com/office/powerpoint/2010/main" val="3101943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B38C7-35D3-4A30-815E-11531CD84705}"/>
              </a:ext>
            </a:extLst>
          </p:cNvPr>
          <p:cNvSpPr>
            <a:spLocks noGrp="1"/>
          </p:cNvSpPr>
          <p:nvPr>
            <p:ph type="title"/>
          </p:nvPr>
        </p:nvSpPr>
        <p:spPr/>
        <p:txBody>
          <a:bodyPr/>
          <a:lstStyle/>
          <a:p>
            <a:pPr algn="ctr"/>
            <a:r>
              <a:rPr lang="en-US" sz="6000" dirty="0"/>
              <a:t>Statistics in Schools (SIS)</a:t>
            </a:r>
          </a:p>
        </p:txBody>
      </p:sp>
      <p:sp>
        <p:nvSpPr>
          <p:cNvPr id="3" name="Content Placeholder 2">
            <a:extLst>
              <a:ext uri="{FF2B5EF4-FFF2-40B4-BE49-F238E27FC236}">
                <a16:creationId xmlns:a16="http://schemas.microsoft.com/office/drawing/2014/main" xmlns="" id="{939D9BA9-EFC7-417F-A052-0387DFB854B7}"/>
              </a:ext>
            </a:extLst>
          </p:cNvPr>
          <p:cNvSpPr>
            <a:spLocks noGrp="1"/>
          </p:cNvSpPr>
          <p:nvPr>
            <p:ph idx="1"/>
          </p:nvPr>
        </p:nvSpPr>
        <p:spPr/>
        <p:txBody>
          <a:bodyPr/>
          <a:lstStyle/>
          <a:p>
            <a:pPr algn="ctr"/>
            <a:r>
              <a:rPr lang="en-US" sz="2800" dirty="0">
                <a:hlinkClick r:id="rId2"/>
              </a:rPr>
              <a:t>Click her for census.gov</a:t>
            </a:r>
            <a:endParaRPr lang="en-US" sz="2800" dirty="0">
              <a:hlinkClick r:id="rId3"/>
            </a:endParaRPr>
          </a:p>
          <a:p>
            <a:pPr algn="ctr"/>
            <a:endParaRPr lang="en-US" dirty="0">
              <a:hlinkClick r:id="rId3"/>
            </a:endParaRPr>
          </a:p>
          <a:p>
            <a:pPr algn="ctr"/>
            <a:r>
              <a:rPr lang="en-US" sz="2800" dirty="0">
                <a:hlinkClick r:id="rId3"/>
              </a:rPr>
              <a:t>Click here for Statistics in Schools</a:t>
            </a:r>
            <a:endParaRPr lang="en-US" sz="2800" dirty="0"/>
          </a:p>
        </p:txBody>
      </p:sp>
      <p:sp>
        <p:nvSpPr>
          <p:cNvPr id="4" name="Slide Number Placeholder 3">
            <a:extLst>
              <a:ext uri="{FF2B5EF4-FFF2-40B4-BE49-F238E27FC236}">
                <a16:creationId xmlns:a16="http://schemas.microsoft.com/office/drawing/2014/main" xmlns="" id="{AD62E518-D6AA-46DF-9A9C-15EC9AB7A217}"/>
              </a:ext>
            </a:extLst>
          </p:cNvPr>
          <p:cNvSpPr>
            <a:spLocks noGrp="1"/>
          </p:cNvSpPr>
          <p:nvPr>
            <p:ph type="sldNum" sz="quarter" idx="11"/>
          </p:nvPr>
        </p:nvSpPr>
        <p:spPr/>
        <p:txBody>
          <a:bodyPr/>
          <a:lstStyle/>
          <a:p>
            <a:fld id="{2BEE099A-8562-47CA-944D-F82EDDAC5192}" type="slidenum">
              <a:rPr lang="en-US" smtClean="0"/>
              <a:pPr/>
              <a:t>26</a:t>
            </a:fld>
            <a:endParaRPr lang="en-US" dirty="0"/>
          </a:p>
        </p:txBody>
      </p:sp>
    </p:spTree>
    <p:extLst>
      <p:ext uri="{BB962C8B-B14F-4D97-AF65-F5344CB8AC3E}">
        <p14:creationId xmlns:p14="http://schemas.microsoft.com/office/powerpoint/2010/main" val="365323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06157D0D-ECCB-43FC-B124-F18419CF3333}"/>
              </a:ext>
            </a:extLst>
          </p:cNvPr>
          <p:cNvSpPr>
            <a:spLocks noGrp="1"/>
          </p:cNvSpPr>
          <p:nvPr>
            <p:ph type="title"/>
          </p:nvPr>
        </p:nvSpPr>
        <p:spPr>
          <a:xfrm>
            <a:off x="665661" y="-10623"/>
            <a:ext cx="10707189" cy="1325563"/>
          </a:xfrm>
        </p:spPr>
        <p:txBody>
          <a:bodyPr/>
          <a:lstStyle/>
          <a:p>
            <a:pPr algn="ctr"/>
            <a:r>
              <a:rPr lang="en-US" dirty="0"/>
              <a:t>Resources</a:t>
            </a:r>
            <a:endParaRPr lang="en-US" dirty="0">
              <a:solidFill>
                <a:schemeClr val="accent6"/>
              </a:solidFill>
            </a:endParaRPr>
          </a:p>
        </p:txBody>
      </p:sp>
      <p:sp>
        <p:nvSpPr>
          <p:cNvPr id="22" name="Slide Number Placeholder 21">
            <a:extLst>
              <a:ext uri="{FF2B5EF4-FFF2-40B4-BE49-F238E27FC236}">
                <a16:creationId xmlns:a16="http://schemas.microsoft.com/office/drawing/2014/main" xmlns="" id="{CCE2023A-01FA-48E6-89F7-77CFEC1777A8}"/>
              </a:ext>
            </a:extLst>
          </p:cNvPr>
          <p:cNvSpPr>
            <a:spLocks noGrp="1"/>
          </p:cNvSpPr>
          <p:nvPr>
            <p:ph type="sldNum" sz="quarter" idx="16"/>
          </p:nvPr>
        </p:nvSpPr>
        <p:spPr/>
        <p:txBody>
          <a:bodyPr/>
          <a:lstStyle/>
          <a:p>
            <a:fld id="{2BEE099A-8562-47CA-944D-F82EDDAC5192}" type="slidenum">
              <a:rPr lang="en-US" smtClean="0"/>
              <a:pPr/>
              <a:t>27</a:t>
            </a:fld>
            <a:endParaRPr lang="en-US"/>
          </a:p>
        </p:txBody>
      </p:sp>
      <p:sp>
        <p:nvSpPr>
          <p:cNvPr id="3" name="Rectangle 2">
            <a:extLst>
              <a:ext uri="{FF2B5EF4-FFF2-40B4-BE49-F238E27FC236}">
                <a16:creationId xmlns:a16="http://schemas.microsoft.com/office/drawing/2014/main" xmlns="" id="{FC34F7B2-0E1B-437C-844A-BC1D3492311C}"/>
              </a:ext>
            </a:extLst>
          </p:cNvPr>
          <p:cNvSpPr/>
          <p:nvPr/>
        </p:nvSpPr>
        <p:spPr>
          <a:xfrm>
            <a:off x="937729" y="1752026"/>
            <a:ext cx="7702688" cy="3416320"/>
          </a:xfrm>
          <a:prstGeom prst="rect">
            <a:avLst/>
          </a:prstGeom>
        </p:spPr>
        <p:txBody>
          <a:bodyPr wrap="square">
            <a:spAutoFit/>
          </a:bodyPr>
          <a:lstStyle/>
          <a:p>
            <a:pPr marL="285750" indent="-285750">
              <a:buFont typeface="Arial" panose="020B0604020202020204" pitchFamily="34" charset="0"/>
              <a:buChar char="•"/>
            </a:pPr>
            <a:r>
              <a:rPr lang="en-US" sz="2400" dirty="0">
                <a:hlinkClick r:id="rId2"/>
              </a:rPr>
              <a:t>www.census.gov</a:t>
            </a:r>
            <a:endParaRPr lang="en-US" sz="2400" dirty="0"/>
          </a:p>
          <a:p>
            <a:endParaRPr lang="en-US" sz="2400" dirty="0"/>
          </a:p>
          <a:p>
            <a:pPr marL="285750" indent="-285750">
              <a:buFont typeface="Arial" panose="020B0604020202020204" pitchFamily="34" charset="0"/>
              <a:buChar char="•"/>
            </a:pPr>
            <a:r>
              <a:rPr lang="en-US" sz="2400" dirty="0"/>
              <a:t>Community Outreach Tool Kit </a:t>
            </a:r>
          </a:p>
          <a:p>
            <a:r>
              <a:rPr lang="en-US" sz="2400" dirty="0"/>
              <a:t>	</a:t>
            </a:r>
            <a:r>
              <a:rPr lang="en-US" sz="2400" dirty="0">
                <a:hlinkClick r:id="rId3"/>
              </a:rPr>
              <a:t>https://www.census.gov/partners/toolkit.pdf</a:t>
            </a:r>
            <a:endParaRPr lang="en-US" sz="2400" dirty="0"/>
          </a:p>
          <a:p>
            <a:endParaRPr lang="en-US" sz="2400" dirty="0"/>
          </a:p>
          <a:p>
            <a:pPr marL="285750" indent="-285750">
              <a:buFont typeface="Arial" panose="020B0604020202020204" pitchFamily="34" charset="0"/>
              <a:buChar char="•"/>
            </a:pPr>
            <a:r>
              <a:rPr lang="en-US" sz="2400" dirty="0"/>
              <a:t>2020 Census on Social Media-YouTube</a:t>
            </a:r>
            <a:r>
              <a:rPr lang="en-US" sz="2400"/>
              <a:t>, Facebook, </a:t>
            </a:r>
            <a:r>
              <a:rPr lang="en-US" sz="2400" dirty="0"/>
              <a:t>Twitter, Instagram, LinkedIn</a:t>
            </a:r>
          </a:p>
          <a:p>
            <a:endParaRPr lang="en-US" sz="2400" dirty="0"/>
          </a:p>
          <a:p>
            <a:pPr marL="285750" indent="-285750">
              <a:buFont typeface="Arial" panose="020B0604020202020204" pitchFamily="34" charset="0"/>
              <a:buChar char="•"/>
            </a:pPr>
            <a:r>
              <a:rPr lang="en-US" sz="2400" dirty="0"/>
              <a:t>Media Tool Kit</a:t>
            </a:r>
          </a:p>
        </p:txBody>
      </p:sp>
    </p:spTree>
    <p:extLst>
      <p:ext uri="{BB962C8B-B14F-4D97-AF65-F5344CB8AC3E}">
        <p14:creationId xmlns:p14="http://schemas.microsoft.com/office/powerpoint/2010/main" val="300824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3FD12C9-DDFF-419A-B8E3-E66564934B46}"/>
              </a:ext>
            </a:extLst>
          </p:cNvPr>
          <p:cNvSpPr>
            <a:spLocks noGrp="1"/>
          </p:cNvSpPr>
          <p:nvPr>
            <p:ph type="sldNum" sz="quarter" idx="15"/>
          </p:nvPr>
        </p:nvSpPr>
        <p:spPr/>
        <p:txBody>
          <a:bodyPr/>
          <a:lstStyle/>
          <a:p>
            <a:fld id="{2BEE099A-8562-47CA-944D-F82EDDAC5192}" type="slidenum">
              <a:rPr lang="en-US" smtClean="0"/>
              <a:pPr/>
              <a:t>28</a:t>
            </a:fld>
            <a:endParaRPr lang="en-US"/>
          </a:p>
        </p:txBody>
      </p:sp>
      <p:sp>
        <p:nvSpPr>
          <p:cNvPr id="7" name="Title 1">
            <a:extLst>
              <a:ext uri="{FF2B5EF4-FFF2-40B4-BE49-F238E27FC236}">
                <a16:creationId xmlns:a16="http://schemas.microsoft.com/office/drawing/2014/main" xmlns="" id="{B3A5EE0F-811E-4768-B8C1-949882165A7F}"/>
              </a:ext>
            </a:extLst>
          </p:cNvPr>
          <p:cNvSpPr txBox="1">
            <a:spLocks/>
          </p:cNvSpPr>
          <p:nvPr/>
        </p:nvSpPr>
        <p:spPr>
          <a:xfrm>
            <a:off x="609600" y="540181"/>
            <a:ext cx="9683380" cy="768317"/>
          </a:xfrm>
          <a:prstGeom prst="rect">
            <a:avLst/>
          </a:prstGeom>
        </p:spPr>
        <p:txBody>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dirty="0">
                <a:latin typeface="Chalkboard" panose="03050602040202020205" pitchFamily="66" charset="77"/>
                <a:cs typeface="Arial" panose="020B0604020202020204" pitchFamily="34" charset="0"/>
              </a:rPr>
              <a:t>Thank You!</a:t>
            </a:r>
          </a:p>
        </p:txBody>
      </p:sp>
      <p:sp>
        <p:nvSpPr>
          <p:cNvPr id="8" name="Content Placeholder 2">
            <a:extLst>
              <a:ext uri="{FF2B5EF4-FFF2-40B4-BE49-F238E27FC236}">
                <a16:creationId xmlns:a16="http://schemas.microsoft.com/office/drawing/2014/main" xmlns="" id="{29ACBAB4-B4CA-4EE4-A3C4-EBA56CB02938}"/>
              </a:ext>
            </a:extLst>
          </p:cNvPr>
          <p:cNvSpPr txBox="1">
            <a:spLocks/>
          </p:cNvSpPr>
          <p:nvPr/>
        </p:nvSpPr>
        <p:spPr>
          <a:xfrm>
            <a:off x="-132522" y="1487288"/>
            <a:ext cx="10972800" cy="452596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a:p>
            <a:pPr algn="ctr"/>
            <a:r>
              <a:rPr lang="en-US" sz="2800" dirty="0"/>
              <a:t>	</a:t>
            </a:r>
            <a:r>
              <a:rPr lang="en-US" sz="2800" dirty="0" err="1">
                <a:cs typeface="Calibri"/>
              </a:rPr>
              <a:t>Irasema</a:t>
            </a:r>
            <a:r>
              <a:rPr lang="en-US" sz="2800" dirty="0">
                <a:cs typeface="Calibri"/>
              </a:rPr>
              <a:t> Garcia</a:t>
            </a:r>
          </a:p>
          <a:p>
            <a:pPr algn="ctr"/>
            <a:r>
              <a:rPr lang="en-US" sz="2800" dirty="0">
                <a:cs typeface="Calibri"/>
              </a:rPr>
              <a:t>Partnership Specialist</a:t>
            </a:r>
          </a:p>
          <a:p>
            <a:pPr algn="ctr"/>
            <a:r>
              <a:rPr lang="en-US" sz="2800" dirty="0">
                <a:cs typeface="Calibri"/>
              </a:rPr>
              <a:t>Rio Grande Valley</a:t>
            </a:r>
          </a:p>
          <a:p>
            <a:pPr algn="ctr"/>
            <a:r>
              <a:rPr lang="en-US" sz="2800" dirty="0">
                <a:cs typeface="Calibri"/>
              </a:rPr>
              <a:t>(956) 572-1009</a:t>
            </a:r>
          </a:p>
          <a:p>
            <a:pPr algn="ctr"/>
            <a:r>
              <a:rPr lang="en-US" sz="2800" dirty="0">
                <a:cs typeface="Calibri"/>
              </a:rPr>
              <a:t>irasema.garcia@2020census.gov</a:t>
            </a:r>
          </a:p>
          <a:p>
            <a:endParaRPr lang="en-US" dirty="0"/>
          </a:p>
        </p:txBody>
      </p:sp>
    </p:spTree>
    <p:extLst>
      <p:ext uri="{BB962C8B-B14F-4D97-AF65-F5344CB8AC3E}">
        <p14:creationId xmlns:p14="http://schemas.microsoft.com/office/powerpoint/2010/main" val="276024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30785-23C7-4CFD-80DE-3CDCED88D8BB}"/>
              </a:ext>
            </a:extLst>
          </p:cNvPr>
          <p:cNvSpPr>
            <a:spLocks noGrp="1"/>
          </p:cNvSpPr>
          <p:nvPr>
            <p:ph type="ctrTitle"/>
          </p:nvPr>
        </p:nvSpPr>
        <p:spPr>
          <a:xfrm>
            <a:off x="669925" y="477078"/>
            <a:ext cx="10240964" cy="832817"/>
          </a:xfrm>
        </p:spPr>
        <p:txBody>
          <a:bodyPr/>
          <a:lstStyle/>
          <a:p>
            <a:pPr algn="ctr"/>
            <a:r>
              <a:rPr lang="en-US" dirty="0"/>
              <a:t>The Decennial Census</a:t>
            </a:r>
          </a:p>
        </p:txBody>
      </p:sp>
      <p:pic>
        <p:nvPicPr>
          <p:cNvPr id="6" name="Picture 5">
            <a:extLst>
              <a:ext uri="{FF2B5EF4-FFF2-40B4-BE49-F238E27FC236}">
                <a16:creationId xmlns:a16="http://schemas.microsoft.com/office/drawing/2014/main" xmlns="" id="{88DC0660-A86A-47FB-B0BB-6479B628E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270519"/>
            <a:ext cx="3823406" cy="2377681"/>
          </a:xfrm>
          <a:prstGeom prst="rect">
            <a:avLst/>
          </a:prstGeom>
        </p:spPr>
      </p:pic>
      <p:sp>
        <p:nvSpPr>
          <p:cNvPr id="7" name="Content Placeholder 2">
            <a:extLst>
              <a:ext uri="{FF2B5EF4-FFF2-40B4-BE49-F238E27FC236}">
                <a16:creationId xmlns:a16="http://schemas.microsoft.com/office/drawing/2014/main" xmlns="" id="{1B1D18BA-62CF-4123-82ED-FBF648D90D10}"/>
              </a:ext>
            </a:extLst>
          </p:cNvPr>
          <p:cNvSpPr txBox="1">
            <a:spLocks/>
          </p:cNvSpPr>
          <p:nvPr/>
        </p:nvSpPr>
        <p:spPr>
          <a:xfrm>
            <a:off x="685800" y="1341437"/>
            <a:ext cx="6172200" cy="5039485"/>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t>Conduct a census of Population and Housing  disseminate results to the President, The States and The American People</a:t>
            </a:r>
          </a:p>
          <a:p>
            <a:pPr>
              <a:spcBef>
                <a:spcPts val="0"/>
              </a:spcBef>
            </a:pPr>
            <a:endParaRPr lang="en-US" sz="2000" dirty="0"/>
          </a:p>
          <a:p>
            <a:pPr>
              <a:spcBef>
                <a:spcPts val="0"/>
              </a:spcBef>
            </a:pPr>
            <a:r>
              <a:rPr lang="en-US" sz="2000" dirty="0"/>
              <a:t>Uses of Census data:</a:t>
            </a:r>
          </a:p>
          <a:p>
            <a:pPr>
              <a:spcBef>
                <a:spcPts val="0"/>
              </a:spcBef>
            </a:pPr>
            <a:endParaRPr lang="en-US" sz="2000" dirty="0"/>
          </a:p>
          <a:p>
            <a:pPr lvl="1">
              <a:spcBef>
                <a:spcPts val="0"/>
              </a:spcBef>
              <a:buFont typeface="Arial" panose="020B0604020202020204" pitchFamily="34" charset="0"/>
              <a:buChar char="•"/>
            </a:pPr>
            <a:r>
              <a:rPr lang="en-US" sz="2000" b="1" dirty="0"/>
              <a:t>Apportion</a:t>
            </a:r>
            <a:r>
              <a:rPr lang="en-US" sz="2000" dirty="0"/>
              <a:t> representation among states </a:t>
            </a:r>
          </a:p>
          <a:p>
            <a:pPr lvl="1">
              <a:spcBef>
                <a:spcPts val="0"/>
              </a:spcBef>
              <a:buFont typeface="Arial" panose="020B0604020202020204" pitchFamily="34" charset="0"/>
              <a:buChar char="•"/>
            </a:pPr>
            <a:r>
              <a:rPr lang="en-US" sz="2000" b="1" dirty="0"/>
              <a:t>Draw</a:t>
            </a:r>
            <a:r>
              <a:rPr lang="en-US" sz="2000" dirty="0"/>
              <a:t> congressional and state legislative districts, school districts and voting precincts</a:t>
            </a:r>
          </a:p>
          <a:p>
            <a:pPr lvl="1">
              <a:spcBef>
                <a:spcPts val="0"/>
              </a:spcBef>
              <a:buFont typeface="Arial" panose="020B0604020202020204" pitchFamily="34" charset="0"/>
              <a:buChar char="•"/>
            </a:pPr>
            <a:r>
              <a:rPr lang="en-US" sz="2000" b="1" dirty="0"/>
              <a:t>Enforce</a:t>
            </a:r>
            <a:r>
              <a:rPr lang="en-US" sz="2000" dirty="0"/>
              <a:t> voting rights and civil rights legislation</a:t>
            </a:r>
          </a:p>
          <a:p>
            <a:pPr lvl="1">
              <a:spcBef>
                <a:spcPts val="0"/>
              </a:spcBef>
              <a:buFont typeface="Arial" panose="020B0604020202020204" pitchFamily="34" charset="0"/>
              <a:buChar char="•"/>
            </a:pPr>
            <a:r>
              <a:rPr lang="en-US" sz="2000" b="1" dirty="0"/>
              <a:t>Distribute</a:t>
            </a:r>
            <a:r>
              <a:rPr lang="en-US" sz="2000" dirty="0"/>
              <a:t> federal dollars to states</a:t>
            </a:r>
          </a:p>
          <a:p>
            <a:pPr lvl="1">
              <a:spcBef>
                <a:spcPts val="0"/>
              </a:spcBef>
              <a:buFont typeface="Arial" panose="020B0604020202020204" pitchFamily="34" charset="0"/>
              <a:buChar char="•"/>
            </a:pPr>
            <a:r>
              <a:rPr lang="en-US" sz="2000" b="1" dirty="0"/>
              <a:t>Inform</a:t>
            </a:r>
            <a:r>
              <a:rPr lang="en-US" sz="2000" dirty="0"/>
              <a:t> planning decisions of federal, tribal, state and local government</a:t>
            </a:r>
          </a:p>
          <a:p>
            <a:pPr lvl="1">
              <a:spcBef>
                <a:spcPts val="0"/>
              </a:spcBef>
              <a:buFont typeface="Arial" panose="020B0604020202020204" pitchFamily="34" charset="0"/>
              <a:buChar char="•"/>
            </a:pPr>
            <a:r>
              <a:rPr lang="en-US" sz="2000" b="1" dirty="0"/>
              <a:t>Inform</a:t>
            </a:r>
            <a:r>
              <a:rPr lang="en-US" sz="2000" dirty="0"/>
              <a:t> organizational decisions (e.g., where to locate, size of market, etc.) of businesses and non-profits</a:t>
            </a:r>
          </a:p>
          <a:p>
            <a:pPr>
              <a:spcBef>
                <a:spcPts val="0"/>
              </a:spcBef>
            </a:pPr>
            <a:endParaRPr lang="en-US" sz="2718" dirty="0"/>
          </a:p>
          <a:p>
            <a:endParaRPr lang="en-US" dirty="0"/>
          </a:p>
          <a:p>
            <a:endParaRPr lang="en-US" dirty="0"/>
          </a:p>
          <a:p>
            <a:endParaRPr lang="en-US" dirty="0"/>
          </a:p>
        </p:txBody>
      </p:sp>
    </p:spTree>
    <p:extLst>
      <p:ext uri="{BB962C8B-B14F-4D97-AF65-F5344CB8AC3E}">
        <p14:creationId xmlns:p14="http://schemas.microsoft.com/office/powerpoint/2010/main" val="1390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06157D0D-ECCB-43FC-B124-F18419CF3333}"/>
              </a:ext>
            </a:extLst>
          </p:cNvPr>
          <p:cNvSpPr>
            <a:spLocks noGrp="1"/>
          </p:cNvSpPr>
          <p:nvPr>
            <p:ph type="title"/>
          </p:nvPr>
        </p:nvSpPr>
        <p:spPr>
          <a:xfrm>
            <a:off x="665661" y="2629"/>
            <a:ext cx="10707189" cy="1325563"/>
          </a:xfrm>
        </p:spPr>
        <p:txBody>
          <a:bodyPr/>
          <a:lstStyle/>
          <a:p>
            <a:pPr algn="ctr"/>
            <a:r>
              <a:rPr lang="en-US" dirty="0">
                <a:solidFill>
                  <a:schemeClr val="accent6"/>
                </a:solidFill>
              </a:rPr>
              <a:t>Funding</a:t>
            </a:r>
          </a:p>
        </p:txBody>
      </p:sp>
      <p:sp>
        <p:nvSpPr>
          <p:cNvPr id="22" name="Slide Number Placeholder 21">
            <a:extLst>
              <a:ext uri="{FF2B5EF4-FFF2-40B4-BE49-F238E27FC236}">
                <a16:creationId xmlns:a16="http://schemas.microsoft.com/office/drawing/2014/main" xmlns="" id="{CCE2023A-01FA-48E6-89F7-77CFEC1777A8}"/>
              </a:ext>
            </a:extLst>
          </p:cNvPr>
          <p:cNvSpPr>
            <a:spLocks noGrp="1"/>
          </p:cNvSpPr>
          <p:nvPr>
            <p:ph type="sldNum" sz="quarter" idx="16"/>
          </p:nvPr>
        </p:nvSpPr>
        <p:spPr/>
        <p:txBody>
          <a:bodyPr/>
          <a:lstStyle/>
          <a:p>
            <a:fld id="{2BEE099A-8562-47CA-944D-F82EDDAC5192}" type="slidenum">
              <a:rPr lang="en-US" smtClean="0"/>
              <a:pPr/>
              <a:t>4</a:t>
            </a:fld>
            <a:endParaRPr lang="en-US"/>
          </a:p>
        </p:txBody>
      </p:sp>
      <p:sp>
        <p:nvSpPr>
          <p:cNvPr id="23" name="Content Placeholder 2">
            <a:extLst>
              <a:ext uri="{FF2B5EF4-FFF2-40B4-BE49-F238E27FC236}">
                <a16:creationId xmlns:a16="http://schemas.microsoft.com/office/drawing/2014/main" xmlns="" id="{2C5E2A23-CF36-43BB-ABFB-4727BBA06E3B}"/>
              </a:ext>
            </a:extLst>
          </p:cNvPr>
          <p:cNvSpPr txBox="1">
            <a:spLocks/>
          </p:cNvSpPr>
          <p:nvPr/>
        </p:nvSpPr>
        <p:spPr>
          <a:xfrm>
            <a:off x="4346713" y="2213087"/>
            <a:ext cx="6851374" cy="2431825"/>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40" baseline="0">
                <a:solidFill>
                  <a:schemeClr val="tx1"/>
                </a:solidFill>
                <a:latin typeface="+mj-lt"/>
                <a:ea typeface="+mn-ea"/>
                <a:cs typeface="+mn-cs"/>
              </a:defRPr>
            </a:lvl1pPr>
            <a:lvl2pPr marL="457200" indent="0" algn="l" defTabSz="914400" rtl="0" eaLnBrk="1" latinLnBrk="0" hangingPunct="1">
              <a:lnSpc>
                <a:spcPct val="100000"/>
              </a:lnSpc>
              <a:spcBef>
                <a:spcPts val="2600"/>
              </a:spcBef>
              <a:buFont typeface="Arial" panose="020B0604020202020204" pitchFamily="34" charset="0"/>
              <a:buNone/>
              <a:defRPr sz="2000" b="1" kern="1200" spc="-20" baseline="0">
                <a:solidFill>
                  <a:schemeClr val="tx1"/>
                </a:solidFill>
                <a:latin typeface="+mn-lt"/>
                <a:ea typeface="+mn-ea"/>
                <a:cs typeface="+mn-cs"/>
              </a:defRPr>
            </a:lvl2pPr>
            <a:lvl3pPr marL="914400" indent="0" algn="l" defTabSz="914400" rtl="0" eaLnBrk="1" latinLnBrk="0" hangingPunct="1">
              <a:lnSpc>
                <a:spcPct val="100000"/>
              </a:lnSpc>
              <a:spcBef>
                <a:spcPts val="1200"/>
              </a:spcBef>
              <a:buFont typeface="Arial" panose="020B0604020202020204" pitchFamily="34" charset="0"/>
              <a:buNone/>
              <a:defRPr sz="1800" b="1" kern="1200" spc="-20" baseline="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b="1" kern="1200" spc="-20" baseline="0">
                <a:solidFill>
                  <a:schemeClr val="tx1"/>
                </a:solidFill>
                <a:latin typeface="+mn-lt"/>
                <a:ea typeface="+mn-ea"/>
                <a:cs typeface="+mn-cs"/>
              </a:defRPr>
            </a:lvl4pPr>
            <a:lvl5pPr marL="1828800" indent="0" algn="l" defTabSz="914400" rtl="0" eaLnBrk="1" latinLnBrk="0" hangingPunct="1">
              <a:lnSpc>
                <a:spcPct val="100000"/>
              </a:lnSpc>
              <a:spcBef>
                <a:spcPts val="200"/>
              </a:spcBef>
              <a:buFont typeface="Arial" panose="020B0604020202020204" pitchFamily="34" charset="0"/>
              <a:buNone/>
              <a:defRPr sz="1600" b="1" kern="1200" spc="-2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6600" dirty="0"/>
              <a:t>$675 Billion</a:t>
            </a:r>
          </a:p>
          <a:p>
            <a:pPr algn="ctr"/>
            <a:r>
              <a:rPr lang="en-US" sz="6600" dirty="0"/>
              <a:t>Federal Funding</a:t>
            </a:r>
          </a:p>
          <a:p>
            <a:pPr algn="ctr"/>
            <a:r>
              <a:rPr lang="en-US" sz="6600" dirty="0"/>
              <a:t>Annually</a:t>
            </a:r>
          </a:p>
        </p:txBody>
      </p:sp>
      <p:pic>
        <p:nvPicPr>
          <p:cNvPr id="24" name="Content Placeholder 10">
            <a:extLst>
              <a:ext uri="{FF2B5EF4-FFF2-40B4-BE49-F238E27FC236}">
                <a16:creationId xmlns:a16="http://schemas.microsoft.com/office/drawing/2014/main" xmlns="" id="{4FB7D72F-7896-484F-8461-50D226BC9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022" y="1934766"/>
            <a:ext cx="2942492" cy="2988468"/>
          </a:xfrm>
          <a:prstGeom prst="rect">
            <a:avLst/>
          </a:prstGeom>
        </p:spPr>
      </p:pic>
    </p:spTree>
    <p:extLst>
      <p:ext uri="{BB962C8B-B14F-4D97-AF65-F5344CB8AC3E}">
        <p14:creationId xmlns:p14="http://schemas.microsoft.com/office/powerpoint/2010/main" val="28510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FB7F682-E215-4767-9FFE-94F85CDAABD5}"/>
              </a:ext>
            </a:extLst>
          </p:cNvPr>
          <p:cNvSpPr>
            <a:spLocks noGrp="1"/>
          </p:cNvSpPr>
          <p:nvPr>
            <p:ph type="sldNum" sz="quarter" idx="15"/>
          </p:nvPr>
        </p:nvSpPr>
        <p:spPr/>
        <p:txBody>
          <a:bodyPr/>
          <a:lstStyle/>
          <a:p>
            <a:fld id="{2BEE099A-8562-47CA-944D-F82EDDAC5192}" type="slidenum">
              <a:rPr lang="en-US" smtClean="0"/>
              <a:pPr/>
              <a:t>5</a:t>
            </a:fld>
            <a:endParaRPr lang="en-US"/>
          </a:p>
        </p:txBody>
      </p:sp>
      <p:graphicFrame>
        <p:nvGraphicFramePr>
          <p:cNvPr id="14" name="Content Placeholder 4">
            <a:extLst>
              <a:ext uri="{FF2B5EF4-FFF2-40B4-BE49-F238E27FC236}">
                <a16:creationId xmlns:a16="http://schemas.microsoft.com/office/drawing/2014/main" xmlns="" id="{C1FD90F6-395B-4186-AA5B-81D0BF019602}"/>
              </a:ext>
            </a:extLst>
          </p:cNvPr>
          <p:cNvGraphicFramePr>
            <a:graphicFrameLocks/>
          </p:cNvGraphicFramePr>
          <p:nvPr>
            <p:extLst>
              <p:ext uri="{D42A27DB-BD31-4B8C-83A1-F6EECF244321}">
                <p14:modId xmlns:p14="http://schemas.microsoft.com/office/powerpoint/2010/main" val="3092443051"/>
              </p:ext>
            </p:extLst>
          </p:nvPr>
        </p:nvGraphicFramePr>
        <p:xfrm>
          <a:off x="520252" y="2046286"/>
          <a:ext cx="5384799" cy="4454003"/>
        </p:xfrm>
        <a:graphic>
          <a:graphicData uri="http://schemas.openxmlformats.org/drawingml/2006/table">
            <a:tbl>
              <a:tblPr firstRow="1" bandRow="1">
                <a:tableStyleId>{5C22544A-7EE6-4342-B048-85BDC9FD1C3A}</a:tableStyleId>
              </a:tblPr>
              <a:tblGrid>
                <a:gridCol w="1794933">
                  <a:extLst>
                    <a:ext uri="{9D8B030D-6E8A-4147-A177-3AD203B41FA5}">
                      <a16:colId xmlns:a16="http://schemas.microsoft.com/office/drawing/2014/main" xmlns="" val="864391097"/>
                    </a:ext>
                  </a:extLst>
                </a:gridCol>
                <a:gridCol w="1794933">
                  <a:extLst>
                    <a:ext uri="{9D8B030D-6E8A-4147-A177-3AD203B41FA5}">
                      <a16:colId xmlns:a16="http://schemas.microsoft.com/office/drawing/2014/main" xmlns="" val="3979804210"/>
                    </a:ext>
                  </a:extLst>
                </a:gridCol>
                <a:gridCol w="1794933">
                  <a:extLst>
                    <a:ext uri="{9D8B030D-6E8A-4147-A177-3AD203B41FA5}">
                      <a16:colId xmlns:a16="http://schemas.microsoft.com/office/drawing/2014/main" xmlns="" val="3979519456"/>
                    </a:ext>
                  </a:extLst>
                </a:gridCol>
              </a:tblGrid>
              <a:tr h="706457">
                <a:tc>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Program 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Federal Executive Department or Agency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Fiscal Year 2015 Funds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5600165"/>
                  </a:ext>
                </a:extLst>
              </a:tr>
              <a:tr h="467448">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Medical Assistance Program </a:t>
                      </a:r>
                    </a:p>
                  </a:txBody>
                  <a:tcPr marL="68580" marR="68580" marT="0" marB="0"/>
                </a:tc>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$311,805,244,413 </a:t>
                      </a:r>
                    </a:p>
                  </a:txBody>
                  <a:tcPr marL="68580" marR="68580" marT="0" marB="0"/>
                </a:tc>
                <a:extLst>
                  <a:ext uri="{0D108BD9-81ED-4DB2-BD59-A6C34878D82A}">
                    <a16:rowId xmlns:a16="http://schemas.microsoft.com/office/drawing/2014/main" xmlns="" val="2698507330"/>
                  </a:ext>
                </a:extLst>
              </a:tr>
              <a:tr h="388266">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SNAP</a:t>
                      </a:r>
                    </a:p>
                  </a:txBody>
                  <a:tcPr marL="68580" marR="68580" marT="0" marB="0"/>
                </a:tc>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USDA </a:t>
                      </a:r>
                    </a:p>
                  </a:txBody>
                  <a:tcPr marL="68580" marR="68580" marT="0" marB="0"/>
                </a:tc>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$71,035,786,000 </a:t>
                      </a:r>
                    </a:p>
                  </a:txBody>
                  <a:tcPr marL="68580" marR="68580" marT="0" marB="0"/>
                </a:tc>
                <a:extLst>
                  <a:ext uri="{0D108BD9-81ED-4DB2-BD59-A6C34878D82A}">
                    <a16:rowId xmlns:a16="http://schemas.microsoft.com/office/drawing/2014/main" xmlns="" val="921695885"/>
                  </a:ext>
                </a:extLst>
              </a:tr>
              <a:tr h="706457">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Medicare Part B Physicians Fee Schedule Services </a:t>
                      </a:r>
                    </a:p>
                  </a:txBody>
                  <a:tcPr marL="68580" marR="68580" marT="0" marB="0"/>
                </a:tc>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$70,300,000,000 </a:t>
                      </a:r>
                    </a:p>
                  </a:txBody>
                  <a:tcPr marL="68580" marR="68580" marT="0" marB="0"/>
                </a:tc>
                <a:extLst>
                  <a:ext uri="{0D108BD9-81ED-4DB2-BD59-A6C34878D82A}">
                    <a16:rowId xmlns:a16="http://schemas.microsoft.com/office/drawing/2014/main" xmlns="" val="2005613104"/>
                  </a:ext>
                </a:extLst>
              </a:tr>
              <a:tr h="467448">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Highway Planning and Construction </a:t>
                      </a:r>
                    </a:p>
                  </a:txBody>
                  <a:tcPr marL="68580" marR="68580" marT="0" marB="0"/>
                </a:tc>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DOT </a:t>
                      </a:r>
                    </a:p>
                  </a:txBody>
                  <a:tcPr marL="68580" marR="68580" marT="0" marB="0"/>
                </a:tc>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$38,479,013,855 </a:t>
                      </a:r>
                    </a:p>
                  </a:txBody>
                  <a:tcPr marL="68580" marR="68580" marT="0" marB="0"/>
                </a:tc>
                <a:extLst>
                  <a:ext uri="{0D108BD9-81ED-4DB2-BD59-A6C34878D82A}">
                    <a16:rowId xmlns:a16="http://schemas.microsoft.com/office/drawing/2014/main" xmlns="" val="1619954253"/>
                  </a:ext>
                </a:extLst>
              </a:tr>
              <a:tr h="467448">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Federal Pell Grant Program </a:t>
                      </a:r>
                    </a:p>
                  </a:txBody>
                  <a:tcPr marL="68580" marR="68580" marT="0" marB="0"/>
                </a:tc>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ED </a:t>
                      </a:r>
                    </a:p>
                  </a:txBody>
                  <a:tcPr marL="68580" marR="68580" marT="0" marB="0"/>
                </a:tc>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$29,916,694,438 </a:t>
                      </a:r>
                    </a:p>
                  </a:txBody>
                  <a:tcPr marL="68580" marR="68580" marT="0" marB="0"/>
                </a:tc>
                <a:extLst>
                  <a:ext uri="{0D108BD9-81ED-4DB2-BD59-A6C34878D82A}">
                    <a16:rowId xmlns:a16="http://schemas.microsoft.com/office/drawing/2014/main" xmlns="" val="4270823667"/>
                  </a:ext>
                </a:extLst>
              </a:tr>
              <a:tr h="467448">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National School Lunch Program </a:t>
                      </a:r>
                    </a:p>
                  </a:txBody>
                  <a:tcPr marL="68580" marR="68580" marT="0" marB="0"/>
                </a:tc>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USDA </a:t>
                      </a:r>
                    </a:p>
                  </a:txBody>
                  <a:tcPr marL="68580" marR="68580" marT="0" marB="0"/>
                </a:tc>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$18,915,944,292 </a:t>
                      </a:r>
                    </a:p>
                  </a:txBody>
                  <a:tcPr marL="68580" marR="68580" marT="0" marB="0"/>
                </a:tc>
                <a:extLst>
                  <a:ext uri="{0D108BD9-81ED-4DB2-BD59-A6C34878D82A}">
                    <a16:rowId xmlns:a16="http://schemas.microsoft.com/office/drawing/2014/main" xmlns="" val="864695322"/>
                  </a:ext>
                </a:extLst>
              </a:tr>
              <a:tr h="467448">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Temporary Assistance for Needy Families </a:t>
                      </a:r>
                    </a:p>
                  </a:txBody>
                  <a:tcPr marL="68580" marR="68580" marT="0" marB="0"/>
                </a:tc>
                <a:tc>
                  <a:txBody>
                    <a:bodyPr/>
                    <a:lstStyle/>
                    <a:p>
                      <a:pPr marL="0" marR="0" algn="l">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gn="l">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$17,225,738,021 </a:t>
                      </a:r>
                    </a:p>
                  </a:txBody>
                  <a:tcPr marL="68580" marR="68580" marT="0" marB="0"/>
                </a:tc>
                <a:extLst>
                  <a:ext uri="{0D108BD9-81ED-4DB2-BD59-A6C34878D82A}">
                    <a16:rowId xmlns:a16="http://schemas.microsoft.com/office/drawing/2014/main" xmlns="" val="3737135189"/>
                  </a:ext>
                </a:extLst>
              </a:tr>
            </a:tbl>
          </a:graphicData>
        </a:graphic>
      </p:graphicFrame>
      <p:sp>
        <p:nvSpPr>
          <p:cNvPr id="20" name="Title 4">
            <a:extLst>
              <a:ext uri="{FF2B5EF4-FFF2-40B4-BE49-F238E27FC236}">
                <a16:creationId xmlns:a16="http://schemas.microsoft.com/office/drawing/2014/main" xmlns="" id="{55A7B878-D84D-4CEC-AB6B-7E48EDDF9E53}"/>
              </a:ext>
            </a:extLst>
          </p:cNvPr>
          <p:cNvSpPr>
            <a:spLocks noGrp="1"/>
          </p:cNvSpPr>
          <p:nvPr>
            <p:ph type="title"/>
          </p:nvPr>
        </p:nvSpPr>
        <p:spPr>
          <a:xfrm>
            <a:off x="613013" y="250730"/>
            <a:ext cx="11671748" cy="1563854"/>
          </a:xfrm>
        </p:spPr>
        <p:txBody>
          <a:bodyPr/>
          <a:lstStyle/>
          <a:p>
            <a:pPr algn="ctr"/>
            <a:r>
              <a:rPr lang="en-US" dirty="0"/>
              <a:t>Largest Programs Using Census Bureau Data to Distribute Funds</a:t>
            </a:r>
          </a:p>
        </p:txBody>
      </p:sp>
    </p:spTree>
    <p:extLst>
      <p:ext uri="{BB962C8B-B14F-4D97-AF65-F5344CB8AC3E}">
        <p14:creationId xmlns:p14="http://schemas.microsoft.com/office/powerpoint/2010/main" val="83594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FB7F682-E215-4767-9FFE-94F85CDAABD5}"/>
              </a:ext>
            </a:extLst>
          </p:cNvPr>
          <p:cNvSpPr>
            <a:spLocks noGrp="1"/>
          </p:cNvSpPr>
          <p:nvPr>
            <p:ph type="sldNum" sz="quarter" idx="15"/>
          </p:nvPr>
        </p:nvSpPr>
        <p:spPr/>
        <p:txBody>
          <a:bodyPr/>
          <a:lstStyle/>
          <a:p>
            <a:fld id="{2BEE099A-8562-47CA-944D-F82EDDAC5192}" type="slidenum">
              <a:rPr lang="en-US" smtClean="0"/>
              <a:pPr/>
              <a:t>6</a:t>
            </a:fld>
            <a:endParaRPr lang="en-US"/>
          </a:p>
        </p:txBody>
      </p:sp>
      <p:graphicFrame>
        <p:nvGraphicFramePr>
          <p:cNvPr id="5" name="Content Placeholder 5">
            <a:extLst>
              <a:ext uri="{FF2B5EF4-FFF2-40B4-BE49-F238E27FC236}">
                <a16:creationId xmlns:a16="http://schemas.microsoft.com/office/drawing/2014/main" xmlns="" id="{6F3EA5BB-AC5E-4738-B04A-684B4C271BC1}"/>
              </a:ext>
            </a:extLst>
          </p:cNvPr>
          <p:cNvGraphicFramePr>
            <a:graphicFrameLocks/>
          </p:cNvGraphicFramePr>
          <p:nvPr>
            <p:extLst>
              <p:ext uri="{D42A27DB-BD31-4B8C-83A1-F6EECF244321}">
                <p14:modId xmlns:p14="http://schemas.microsoft.com/office/powerpoint/2010/main" val="3272708838"/>
              </p:ext>
            </p:extLst>
          </p:nvPr>
        </p:nvGraphicFramePr>
        <p:xfrm>
          <a:off x="321469" y="656073"/>
          <a:ext cx="5384799" cy="4541967"/>
        </p:xfrm>
        <a:graphic>
          <a:graphicData uri="http://schemas.openxmlformats.org/drawingml/2006/table">
            <a:tbl>
              <a:tblPr firstRow="1" bandRow="1">
                <a:tableStyleId>{5C22544A-7EE6-4342-B048-85BDC9FD1C3A}</a:tableStyleId>
              </a:tblPr>
              <a:tblGrid>
                <a:gridCol w="1794933">
                  <a:extLst>
                    <a:ext uri="{9D8B030D-6E8A-4147-A177-3AD203B41FA5}">
                      <a16:colId xmlns:a16="http://schemas.microsoft.com/office/drawing/2014/main" xmlns="" val="117161566"/>
                    </a:ext>
                  </a:extLst>
                </a:gridCol>
                <a:gridCol w="1794933">
                  <a:extLst>
                    <a:ext uri="{9D8B030D-6E8A-4147-A177-3AD203B41FA5}">
                      <a16:colId xmlns:a16="http://schemas.microsoft.com/office/drawing/2014/main" xmlns="" val="2461764248"/>
                    </a:ext>
                  </a:extLst>
                </a:gridCol>
                <a:gridCol w="1794933">
                  <a:extLst>
                    <a:ext uri="{9D8B030D-6E8A-4147-A177-3AD203B41FA5}">
                      <a16:colId xmlns:a16="http://schemas.microsoft.com/office/drawing/2014/main" xmlns="" val="668784634"/>
                    </a:ext>
                  </a:extLst>
                </a:gridCol>
              </a:tblGrid>
              <a:tr h="370840">
                <a:tc>
                  <a: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Program 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Federal Executive Department or 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Fiscal Year 2015 Funds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3597286"/>
                  </a:ext>
                </a:extLst>
              </a:tr>
              <a:tr h="370840">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Section 8 Housing Choice Voucher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HUD </a:t>
                      </a:r>
                    </a:p>
                  </a:txBody>
                  <a:tcPr marL="68580" marR="68580" marT="0" marB="0"/>
                </a:tc>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$15,761,488,440 </a:t>
                      </a:r>
                    </a:p>
                  </a:txBody>
                  <a:tcPr marL="68580" marR="68580" marT="0" marB="0"/>
                </a:tc>
                <a:extLst>
                  <a:ext uri="{0D108BD9-81ED-4DB2-BD59-A6C34878D82A}">
                    <a16:rowId xmlns:a16="http://schemas.microsoft.com/office/drawing/2014/main" xmlns="" val="1211965934"/>
                  </a:ext>
                </a:extLst>
              </a:tr>
              <a:tr h="479551">
                <a:tc>
                  <a:txBody>
                    <a:bodyPr/>
                    <a:lstStyle/>
                    <a:p>
                      <a:pPr marL="0" marR="0">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Title 1 Grants to Local Educational Agencies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ED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$14,253,154,251 </a:t>
                      </a:r>
                    </a:p>
                  </a:txBody>
                  <a:tcPr marL="68580" marR="68580" marT="0" marB="0"/>
                </a:tc>
                <a:extLst>
                  <a:ext uri="{0D108BD9-81ED-4DB2-BD59-A6C34878D82A}">
                    <a16:rowId xmlns:a16="http://schemas.microsoft.com/office/drawing/2014/main" xmlns="" val="3429310007"/>
                  </a:ext>
                </a:extLst>
              </a:tr>
              <a:tr h="370840">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Special Education Grants to States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ED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$11,382,885,850 </a:t>
                      </a:r>
                    </a:p>
                  </a:txBody>
                  <a:tcPr marL="68580" marR="68580" marT="0" marB="0"/>
                </a:tc>
                <a:extLst>
                  <a:ext uri="{0D108BD9-81ED-4DB2-BD59-A6C34878D82A}">
                    <a16:rowId xmlns:a16="http://schemas.microsoft.com/office/drawing/2014/main" xmlns="" val="2110214315"/>
                  </a:ext>
                </a:extLst>
              </a:tr>
              <a:tr h="370840">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Head Start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$8,538,887,781 </a:t>
                      </a:r>
                    </a:p>
                  </a:txBody>
                  <a:tcPr marL="68580" marR="68580" marT="0" marB="0"/>
                </a:tc>
                <a:extLst>
                  <a:ext uri="{0D108BD9-81ED-4DB2-BD59-A6C34878D82A}">
                    <a16:rowId xmlns:a16="http://schemas.microsoft.com/office/drawing/2014/main" xmlns="" val="863864250"/>
                  </a:ext>
                </a:extLst>
              </a:tr>
              <a:tr h="37084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Special Supplemental Nutrition Program for Women, Infants, and Children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USDA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$6,062,899,861 </a:t>
                      </a:r>
                    </a:p>
                  </a:txBody>
                  <a:tcPr marL="68580" marR="68580" marT="0" marB="0"/>
                </a:tc>
                <a:extLst>
                  <a:ext uri="{0D108BD9-81ED-4DB2-BD59-A6C34878D82A}">
                    <a16:rowId xmlns:a16="http://schemas.microsoft.com/office/drawing/2014/main" xmlns="" val="3557253780"/>
                  </a:ext>
                </a:extLst>
              </a:tr>
              <a:tr h="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Federal Transit Formula Grants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DOT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$5,452,882,796 </a:t>
                      </a:r>
                    </a:p>
                  </a:txBody>
                  <a:tcPr marL="68580" marR="68580" marT="0" marB="0"/>
                </a:tc>
                <a:extLst>
                  <a:ext uri="{0D108BD9-81ED-4DB2-BD59-A6C34878D82A}">
                    <a16:rowId xmlns:a16="http://schemas.microsoft.com/office/drawing/2014/main" xmlns="" val="864685698"/>
                  </a:ext>
                </a:extLst>
              </a:tr>
              <a:tr h="370840">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Foster Care Title IV-E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$5,409,221,818 </a:t>
                      </a:r>
                    </a:p>
                  </a:txBody>
                  <a:tcPr marL="68580" marR="68580" marT="0" marB="0"/>
                </a:tc>
                <a:extLst>
                  <a:ext uri="{0D108BD9-81ED-4DB2-BD59-A6C34878D82A}">
                    <a16:rowId xmlns:a16="http://schemas.microsoft.com/office/drawing/2014/main" xmlns="" val="1285643373"/>
                  </a:ext>
                </a:extLst>
              </a:tr>
            </a:tbl>
          </a:graphicData>
        </a:graphic>
      </p:graphicFrame>
      <p:graphicFrame>
        <p:nvGraphicFramePr>
          <p:cNvPr id="6" name="Content Placeholder 4">
            <a:extLst>
              <a:ext uri="{FF2B5EF4-FFF2-40B4-BE49-F238E27FC236}">
                <a16:creationId xmlns:a16="http://schemas.microsoft.com/office/drawing/2014/main" xmlns="" id="{4D131115-730B-4868-9400-CD2CD67E7917}"/>
              </a:ext>
            </a:extLst>
          </p:cNvPr>
          <p:cNvGraphicFramePr>
            <a:graphicFrameLocks noGrp="1"/>
          </p:cNvGraphicFramePr>
          <p:nvPr>
            <p:ph sz="half" idx="1"/>
            <p:extLst>
              <p:ext uri="{D42A27DB-BD31-4B8C-83A1-F6EECF244321}">
                <p14:modId xmlns:p14="http://schemas.microsoft.com/office/powerpoint/2010/main" val="383253209"/>
              </p:ext>
            </p:extLst>
          </p:nvPr>
        </p:nvGraphicFramePr>
        <p:xfrm>
          <a:off x="6096000" y="616319"/>
          <a:ext cx="5384799" cy="5012439"/>
        </p:xfrm>
        <a:graphic>
          <a:graphicData uri="http://schemas.openxmlformats.org/drawingml/2006/table">
            <a:tbl>
              <a:tblPr firstRow="1" bandRow="1">
                <a:tableStyleId>{5C22544A-7EE6-4342-B048-85BDC9FD1C3A}</a:tableStyleId>
              </a:tblPr>
              <a:tblGrid>
                <a:gridCol w="1794933">
                  <a:extLst>
                    <a:ext uri="{9D8B030D-6E8A-4147-A177-3AD203B41FA5}">
                      <a16:colId xmlns:a16="http://schemas.microsoft.com/office/drawing/2014/main" xmlns="" val="864391097"/>
                    </a:ext>
                  </a:extLst>
                </a:gridCol>
                <a:gridCol w="1794933">
                  <a:extLst>
                    <a:ext uri="{9D8B030D-6E8A-4147-A177-3AD203B41FA5}">
                      <a16:colId xmlns:a16="http://schemas.microsoft.com/office/drawing/2014/main" xmlns="" val="3979804210"/>
                    </a:ext>
                  </a:extLst>
                </a:gridCol>
                <a:gridCol w="1794933">
                  <a:extLst>
                    <a:ext uri="{9D8B030D-6E8A-4147-A177-3AD203B41FA5}">
                      <a16:colId xmlns:a16="http://schemas.microsoft.com/office/drawing/2014/main" xmlns="" val="3979519456"/>
                    </a:ext>
                  </a:extLst>
                </a:gridCol>
              </a:tblGrid>
              <a:tr h="646668">
                <a:tc>
                  <a: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Program 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Federal Executive Department or 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Fiscal Year 2015 Funds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5600165"/>
                  </a:ext>
                </a:extLst>
              </a:tr>
              <a:tr h="1161702">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 Care Mandatory and Matching Funds of the Child Care and Development Fund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$5,314,103,129 </a:t>
                      </a:r>
                    </a:p>
                  </a:txBody>
                  <a:tcPr marL="68580" marR="68580" marT="0" marB="0"/>
                </a:tc>
                <a:extLst>
                  <a:ext uri="{0D108BD9-81ED-4DB2-BD59-A6C34878D82A}">
                    <a16:rowId xmlns:a16="http://schemas.microsoft.com/office/drawing/2014/main" xmlns="" val="2698507330"/>
                  </a:ext>
                </a:extLst>
              </a:tr>
              <a:tr h="692859">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Section 8 Housing Assistance Payments Program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HUD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$4,367,081,456 </a:t>
                      </a:r>
                    </a:p>
                  </a:txBody>
                  <a:tcPr marL="68580" marR="68580" marT="0" marB="0"/>
                </a:tc>
                <a:extLst>
                  <a:ext uri="{0D108BD9-81ED-4DB2-BD59-A6C34878D82A}">
                    <a16:rowId xmlns:a16="http://schemas.microsoft.com/office/drawing/2014/main" xmlns="" val="921695885"/>
                  </a:ext>
                </a:extLst>
              </a:tr>
              <a:tr h="692859">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 Children's Health Insurance Program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$4,212,457,713 </a:t>
                      </a:r>
                    </a:p>
                  </a:txBody>
                  <a:tcPr marL="68580" marR="68580" marT="0" marB="0"/>
                </a:tc>
                <a:extLst>
                  <a:ext uri="{0D108BD9-81ED-4DB2-BD59-A6C34878D82A}">
                    <a16:rowId xmlns:a16="http://schemas.microsoft.com/office/drawing/2014/main" xmlns="" val="2005613104"/>
                  </a:ext>
                </a:extLst>
              </a:tr>
              <a:tr h="458437">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School Breakfast Program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USDA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$4,057,189,000 </a:t>
                      </a:r>
                    </a:p>
                  </a:txBody>
                  <a:tcPr marL="68580" marR="68580" marT="0" marB="0"/>
                </a:tc>
                <a:extLst>
                  <a:ext uri="{0D108BD9-81ED-4DB2-BD59-A6C34878D82A}">
                    <a16:rowId xmlns:a16="http://schemas.microsoft.com/office/drawing/2014/main" xmlns="" val="1619954253"/>
                  </a:ext>
                </a:extLst>
              </a:tr>
              <a:tr h="458437">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Low-Income Home Energy Assistance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HHS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$3,387,315,199 </a:t>
                      </a:r>
                    </a:p>
                  </a:txBody>
                  <a:tcPr marL="68580" marR="68580" marT="0" marB="0"/>
                </a:tc>
                <a:extLst>
                  <a:ext uri="{0D108BD9-81ED-4DB2-BD59-A6C34878D82A}">
                    <a16:rowId xmlns:a16="http://schemas.microsoft.com/office/drawing/2014/main" xmlns="" val="4270823667"/>
                  </a:ext>
                </a:extLst>
              </a:tr>
              <a:tr h="692859">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Hurricane Sandy CDB Grant Disaster Recovery Grants </a:t>
                      </a:r>
                    </a:p>
                  </a:txBody>
                  <a:tcPr marL="68580" marR="68580" marT="0" marB="0"/>
                </a:tc>
                <a:tc>
                  <a:txBody>
                    <a:bodyPr/>
                    <a:lstStyle/>
                    <a:p>
                      <a:pPr marL="0" marR="0">
                        <a:lnSpc>
                          <a:spcPct val="107000"/>
                        </a:lnSpc>
                        <a:spcBef>
                          <a:spcPts val="0"/>
                        </a:spcBef>
                        <a:spcAft>
                          <a:spcPts val="0"/>
                        </a:spcAft>
                      </a:pPr>
                      <a:r>
                        <a:rPr lang="en-US" sz="1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HUD </a:t>
                      </a:r>
                    </a:p>
                  </a:txBody>
                  <a:tcPr marL="68580" marR="68580" marT="0" marB="0"/>
                </a:tc>
                <a:tc>
                  <a:txBody>
                    <a:bodyPr/>
                    <a:lstStyle/>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$3,347,522,549 </a:t>
                      </a:r>
                    </a:p>
                  </a:txBody>
                  <a:tcPr marL="68580" marR="68580" marT="0" marB="0"/>
                </a:tc>
                <a:extLst>
                  <a:ext uri="{0D108BD9-81ED-4DB2-BD59-A6C34878D82A}">
                    <a16:rowId xmlns:a16="http://schemas.microsoft.com/office/drawing/2014/main" xmlns="" val="864695322"/>
                  </a:ext>
                </a:extLst>
              </a:tr>
            </a:tbl>
          </a:graphicData>
        </a:graphic>
      </p:graphicFrame>
    </p:spTree>
    <p:extLst>
      <p:ext uri="{BB962C8B-B14F-4D97-AF65-F5344CB8AC3E}">
        <p14:creationId xmlns:p14="http://schemas.microsoft.com/office/powerpoint/2010/main" val="150915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30785-23C7-4CFD-80DE-3CDCED88D8BB}"/>
              </a:ext>
            </a:extLst>
          </p:cNvPr>
          <p:cNvSpPr>
            <a:spLocks noGrp="1"/>
          </p:cNvSpPr>
          <p:nvPr>
            <p:ph type="ctrTitle"/>
          </p:nvPr>
        </p:nvSpPr>
        <p:spPr>
          <a:xfrm>
            <a:off x="643421" y="477078"/>
            <a:ext cx="10240964" cy="832817"/>
          </a:xfrm>
        </p:spPr>
        <p:txBody>
          <a:bodyPr/>
          <a:lstStyle/>
          <a:p>
            <a:pPr algn="ctr"/>
            <a:r>
              <a:rPr lang="en-US" dirty="0"/>
              <a:t>Representation</a:t>
            </a:r>
          </a:p>
        </p:txBody>
      </p:sp>
      <p:pic>
        <p:nvPicPr>
          <p:cNvPr id="5" name="Picture 4">
            <a:extLst>
              <a:ext uri="{FF2B5EF4-FFF2-40B4-BE49-F238E27FC236}">
                <a16:creationId xmlns:a16="http://schemas.microsoft.com/office/drawing/2014/main" xmlns="" id="{FBFAF598-1403-454D-A60F-C3F544ABB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26" y="1309895"/>
            <a:ext cx="8354804" cy="5145235"/>
          </a:xfrm>
          <a:prstGeom prst="rect">
            <a:avLst/>
          </a:prstGeom>
        </p:spPr>
      </p:pic>
    </p:spTree>
    <p:extLst>
      <p:ext uri="{BB962C8B-B14F-4D97-AF65-F5344CB8AC3E}">
        <p14:creationId xmlns:p14="http://schemas.microsoft.com/office/powerpoint/2010/main" val="235788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06157D0D-ECCB-43FC-B124-F18419CF3333}"/>
              </a:ext>
            </a:extLst>
          </p:cNvPr>
          <p:cNvSpPr>
            <a:spLocks noGrp="1"/>
          </p:cNvSpPr>
          <p:nvPr>
            <p:ph type="title"/>
          </p:nvPr>
        </p:nvSpPr>
        <p:spPr/>
        <p:txBody>
          <a:bodyPr/>
          <a:lstStyle/>
          <a:p>
            <a:pPr algn="ctr"/>
            <a:r>
              <a:rPr lang="en-US" dirty="0">
                <a:solidFill>
                  <a:schemeClr val="accent6"/>
                </a:solidFill>
              </a:rPr>
              <a:t>Confidentiality</a:t>
            </a:r>
          </a:p>
        </p:txBody>
      </p:sp>
      <p:sp>
        <p:nvSpPr>
          <p:cNvPr id="22" name="Slide Number Placeholder 21">
            <a:extLst>
              <a:ext uri="{FF2B5EF4-FFF2-40B4-BE49-F238E27FC236}">
                <a16:creationId xmlns:a16="http://schemas.microsoft.com/office/drawing/2014/main" xmlns="" id="{CCE2023A-01FA-48E6-89F7-77CFEC1777A8}"/>
              </a:ext>
            </a:extLst>
          </p:cNvPr>
          <p:cNvSpPr>
            <a:spLocks noGrp="1"/>
          </p:cNvSpPr>
          <p:nvPr>
            <p:ph type="sldNum" sz="quarter" idx="16"/>
          </p:nvPr>
        </p:nvSpPr>
        <p:spPr/>
        <p:txBody>
          <a:bodyPr/>
          <a:lstStyle/>
          <a:p>
            <a:fld id="{2BEE099A-8562-47CA-944D-F82EDDAC5192}" type="slidenum">
              <a:rPr lang="en-US" smtClean="0"/>
              <a:pPr/>
              <a:t>8</a:t>
            </a:fld>
            <a:endParaRPr lang="en-US"/>
          </a:p>
        </p:txBody>
      </p:sp>
      <p:sp>
        <p:nvSpPr>
          <p:cNvPr id="2" name="Rectangle 1">
            <a:extLst>
              <a:ext uri="{FF2B5EF4-FFF2-40B4-BE49-F238E27FC236}">
                <a16:creationId xmlns:a16="http://schemas.microsoft.com/office/drawing/2014/main" xmlns="" id="{51937075-1F74-4F95-9CC0-383EA568AFBC}"/>
              </a:ext>
            </a:extLst>
          </p:cNvPr>
          <p:cNvSpPr/>
          <p:nvPr/>
        </p:nvSpPr>
        <p:spPr>
          <a:xfrm>
            <a:off x="321469" y="1780692"/>
            <a:ext cx="10217426" cy="3046988"/>
          </a:xfrm>
          <a:prstGeom prst="rect">
            <a:avLst/>
          </a:prstGeom>
        </p:spPr>
        <p:txBody>
          <a:bodyPr wrap="square">
            <a:spAutoFit/>
          </a:bodyPr>
          <a:lstStyle/>
          <a:p>
            <a:pPr marL="457200" indent="-457200">
              <a:buFont typeface="Arial" panose="020B0604020202020204" pitchFamily="34" charset="0"/>
              <a:buChar char="•"/>
            </a:pPr>
            <a:r>
              <a:rPr lang="en-US" sz="3200" dirty="0"/>
              <a:t>The Census is confidential and required by Law </a:t>
            </a:r>
          </a:p>
          <a:p>
            <a:pPr marL="457200" indent="-457200">
              <a:buFont typeface="Arial" panose="020B0604020202020204" pitchFamily="34" charset="0"/>
              <a:buChar char="•"/>
            </a:pPr>
            <a:r>
              <a:rPr lang="en-US" sz="3200" dirty="0"/>
              <a:t>All responses to Census Bureau surveys and censuses               are confidential and protected under                                         Title 13 of the U.S. Code</a:t>
            </a:r>
          </a:p>
          <a:p>
            <a:pPr marL="457200" indent="-457200">
              <a:buFont typeface="Arial" panose="020B0604020202020204" pitchFamily="34" charset="0"/>
              <a:buChar char="•"/>
            </a:pPr>
            <a:r>
              <a:rPr lang="en-US" sz="3200" dirty="0"/>
              <a:t>The results from any census or survey                                          are reported in statistical format only. </a:t>
            </a:r>
          </a:p>
        </p:txBody>
      </p:sp>
      <p:pic>
        <p:nvPicPr>
          <p:cNvPr id="10" name="Graphic 9" descr="Deaf">
            <a:extLst>
              <a:ext uri="{FF2B5EF4-FFF2-40B4-BE49-F238E27FC236}">
                <a16:creationId xmlns:a16="http://schemas.microsoft.com/office/drawing/2014/main" xmlns="" id="{DA3F914B-0578-47E9-BAE6-3DE9356B74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83557" y="2776331"/>
            <a:ext cx="3276600" cy="3276600"/>
          </a:xfrm>
          <a:prstGeom prst="rect">
            <a:avLst/>
          </a:prstGeom>
        </p:spPr>
      </p:pic>
    </p:spTree>
    <p:extLst>
      <p:ext uri="{BB962C8B-B14F-4D97-AF65-F5344CB8AC3E}">
        <p14:creationId xmlns:p14="http://schemas.microsoft.com/office/powerpoint/2010/main" val="284909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06157D0D-ECCB-43FC-B124-F18419CF3333}"/>
              </a:ext>
            </a:extLst>
          </p:cNvPr>
          <p:cNvSpPr>
            <a:spLocks noGrp="1"/>
          </p:cNvSpPr>
          <p:nvPr>
            <p:ph type="title"/>
          </p:nvPr>
        </p:nvSpPr>
        <p:spPr/>
        <p:txBody>
          <a:bodyPr/>
          <a:lstStyle/>
          <a:p>
            <a:pPr algn="ctr"/>
            <a:r>
              <a:rPr lang="en-US" dirty="0">
                <a:solidFill>
                  <a:schemeClr val="accent6"/>
                </a:solidFill>
              </a:rPr>
              <a:t>Confidentiality</a:t>
            </a:r>
          </a:p>
        </p:txBody>
      </p:sp>
      <p:sp>
        <p:nvSpPr>
          <p:cNvPr id="22" name="Slide Number Placeholder 21">
            <a:extLst>
              <a:ext uri="{FF2B5EF4-FFF2-40B4-BE49-F238E27FC236}">
                <a16:creationId xmlns:a16="http://schemas.microsoft.com/office/drawing/2014/main" xmlns="" id="{CCE2023A-01FA-48E6-89F7-77CFEC1777A8}"/>
              </a:ext>
            </a:extLst>
          </p:cNvPr>
          <p:cNvSpPr>
            <a:spLocks noGrp="1"/>
          </p:cNvSpPr>
          <p:nvPr>
            <p:ph type="sldNum" sz="quarter" idx="16"/>
          </p:nvPr>
        </p:nvSpPr>
        <p:spPr/>
        <p:txBody>
          <a:bodyPr/>
          <a:lstStyle/>
          <a:p>
            <a:fld id="{2BEE099A-8562-47CA-944D-F82EDDAC5192}" type="slidenum">
              <a:rPr lang="en-US" smtClean="0"/>
              <a:pPr/>
              <a:t>9</a:t>
            </a:fld>
            <a:endParaRPr lang="en-US"/>
          </a:p>
        </p:txBody>
      </p:sp>
      <p:sp>
        <p:nvSpPr>
          <p:cNvPr id="2" name="Rectangle 1">
            <a:extLst>
              <a:ext uri="{FF2B5EF4-FFF2-40B4-BE49-F238E27FC236}">
                <a16:creationId xmlns:a16="http://schemas.microsoft.com/office/drawing/2014/main" xmlns="" id="{51937075-1F74-4F95-9CC0-383EA568AFBC}"/>
              </a:ext>
            </a:extLst>
          </p:cNvPr>
          <p:cNvSpPr/>
          <p:nvPr/>
        </p:nvSpPr>
        <p:spPr>
          <a:xfrm>
            <a:off x="321469" y="1780692"/>
            <a:ext cx="10217426" cy="3539430"/>
          </a:xfrm>
          <a:prstGeom prst="rect">
            <a:avLst/>
          </a:prstGeom>
        </p:spPr>
        <p:txBody>
          <a:bodyPr wrap="square">
            <a:spAutoFit/>
          </a:bodyPr>
          <a:lstStyle/>
          <a:p>
            <a:pPr marL="457200" indent="-457200">
              <a:buFont typeface="Arial" panose="020B0604020202020204" pitchFamily="34" charset="0"/>
              <a:buChar char="•"/>
            </a:pPr>
            <a:r>
              <a:rPr lang="en-US" sz="3200" dirty="0"/>
              <a:t>Title 13, U.S. Code, all Census Bureau employees swear a lifetime oath to protect respondent data. </a:t>
            </a:r>
          </a:p>
          <a:p>
            <a:pPr marL="457200" indent="-457200">
              <a:buFont typeface="Arial" panose="020B0604020202020204" pitchFamily="34" charset="0"/>
              <a:buChar char="•"/>
            </a:pPr>
            <a:r>
              <a:rPr lang="en-US" sz="3200" dirty="0"/>
              <a:t>It is a felony for any Census Bureau employee to disclose any confidential census information during or after employment</a:t>
            </a:r>
          </a:p>
          <a:p>
            <a:pPr marL="457200" indent="-457200">
              <a:buFont typeface="Arial" panose="020B0604020202020204" pitchFamily="34" charset="0"/>
              <a:buChar char="•"/>
            </a:pPr>
            <a:r>
              <a:rPr lang="en-US" sz="3200" dirty="0"/>
              <a:t> Penalty for wrongful disclosure is up to 5 years             imprisonment and/or a fine of $250,000. </a:t>
            </a:r>
          </a:p>
        </p:txBody>
      </p:sp>
      <p:pic>
        <p:nvPicPr>
          <p:cNvPr id="7" name="Graphic 6" descr="Police">
            <a:extLst>
              <a:ext uri="{FF2B5EF4-FFF2-40B4-BE49-F238E27FC236}">
                <a16:creationId xmlns:a16="http://schemas.microsoft.com/office/drawing/2014/main" xmlns="" id="{FC5B7947-4A0C-4801-81FA-69A52732CB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1627" y="3004930"/>
            <a:ext cx="3074535" cy="3074535"/>
          </a:xfrm>
          <a:prstGeom prst="rect">
            <a:avLst/>
          </a:prstGeom>
        </p:spPr>
      </p:pic>
    </p:spTree>
    <p:extLst>
      <p:ext uri="{BB962C8B-B14F-4D97-AF65-F5344CB8AC3E}">
        <p14:creationId xmlns:p14="http://schemas.microsoft.com/office/powerpoint/2010/main" val="2404192086"/>
      </p:ext>
    </p:extLst>
  </p:cSld>
  <p:clrMapOvr>
    <a:masterClrMapping/>
  </p:clrMapOvr>
</p:sld>
</file>

<file path=ppt/theme/theme1.xml><?xml version="1.0" encoding="utf-8"?>
<a:theme xmlns:a="http://schemas.openxmlformats.org/drawingml/2006/main" name="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Census_template_powerpoint_Standard.potx" id="{42B307DD-3ECE-4D11-9DCF-0D82104F0ED6}" vid="{A9F5DD3E-99FC-4B53-9F18-B05F4B006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557a95a-962d-47e7-8af1-548f79049771">CNMPDOCID-1445103517-192</_dlc_DocId>
    <_dlc_DocIdUrl xmlns="8557a95a-962d-47e7-8af1-548f79049771">
      <Url>https://collab.ecm.census.gov/div/cnmp/RS/_layouts/DocIdRedir.aspx?ID=CNMPDOCID-1445103517-192</Url>
      <Description>CNMPDOCID-1445103517-192</Description>
    </_dlc_DocIdUrl>
    <ItemNotes xmlns="8557a95a-962d-47e7-8af1-548f79049771"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721FE4478BD8940BC4FDB1D2EF71526" ma:contentTypeVersion="3" ma:contentTypeDescription="Create a new document." ma:contentTypeScope="" ma:versionID="3bf46e138cf54b4e3c25d5e7177f33f0">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547F5-F924-465C-BD83-95129FD4E041}">
  <ds:schemaRefs>
    <ds:schemaRef ds:uri="http://purl.org/dc/dcmitype/"/>
    <ds:schemaRef ds:uri="http://schemas.microsoft.com/office/2006/documentManagement/types"/>
    <ds:schemaRef ds:uri="http://www.w3.org/XML/1998/namespace"/>
    <ds:schemaRef ds:uri="8557a95a-962d-47e7-8af1-548f79049771"/>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BB9BC3E3-24F5-4B16-99A0-8DE1DE11FFE2}">
  <ds:schemaRefs>
    <ds:schemaRef ds:uri="http://schemas.microsoft.com/sharepoint/events"/>
  </ds:schemaRefs>
</ds:datastoreItem>
</file>

<file path=customXml/itemProps3.xml><?xml version="1.0" encoding="utf-8"?>
<ds:datastoreItem xmlns:ds="http://schemas.openxmlformats.org/officeDocument/2006/customXml" ds:itemID="{886A019A-42AF-4D90-8DFD-75C3BE03CC91}">
  <ds:schemaRefs>
    <ds:schemaRef ds:uri="http://schemas.microsoft.com/sharepoint/v3/contenttype/forms"/>
  </ds:schemaRefs>
</ds:datastoreItem>
</file>

<file path=customXml/itemProps4.xml><?xml version="1.0" encoding="utf-8"?>
<ds:datastoreItem xmlns:ds="http://schemas.openxmlformats.org/officeDocument/2006/customXml" ds:itemID="{AD17E946-2DBB-4A96-9BE4-815893AC9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2020Census_template_powerpoint_Standard</Template>
  <TotalTime>466</TotalTime>
  <Words>985</Words>
  <Application>Microsoft Macintosh PowerPoint</Application>
  <PresentationFormat>Widescreen</PresentationFormat>
  <Paragraphs>257</Paragraphs>
  <Slides>28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Calibri</vt:lpstr>
      <vt:lpstr>Century Gothic</vt:lpstr>
      <vt:lpstr>Chalkboard</vt:lpstr>
      <vt:lpstr>Gotham Bold</vt:lpstr>
      <vt:lpstr>Gotham Book</vt:lpstr>
      <vt:lpstr>Gulim</vt:lpstr>
      <vt:lpstr>Times New Roman</vt:lpstr>
      <vt:lpstr>Arial</vt:lpstr>
      <vt:lpstr>Office Theme</vt:lpstr>
      <vt:lpstr>PowerPoint Presentation</vt:lpstr>
      <vt:lpstr>Why We Do a Census?</vt:lpstr>
      <vt:lpstr>The Decennial Census</vt:lpstr>
      <vt:lpstr>Funding</vt:lpstr>
      <vt:lpstr>Largest Programs Using Census Bureau Data to Distribute Funds</vt:lpstr>
      <vt:lpstr>PowerPoint Presentation</vt:lpstr>
      <vt:lpstr>Representation</vt:lpstr>
      <vt:lpstr>Confidentiality</vt:lpstr>
      <vt:lpstr>Confidentiality</vt:lpstr>
      <vt:lpstr>PowerPoint Presentation</vt:lpstr>
      <vt:lpstr>PowerPoint Presentation</vt:lpstr>
      <vt:lpstr>New Ability to Self Respond Starting March 12, 2020</vt:lpstr>
      <vt:lpstr>Invitation To Respond</vt:lpstr>
      <vt:lpstr>  How Can You Help?</vt:lpstr>
      <vt:lpstr>How Can You Help?</vt:lpstr>
      <vt:lpstr>How Can You Help?</vt:lpstr>
      <vt:lpstr>How Can You Help?</vt:lpstr>
      <vt:lpstr>CENSUS DAY 2020 – April 1, 2020</vt:lpstr>
      <vt:lpstr>Statistics in Schools (SIS)</vt:lpstr>
      <vt:lpstr>What is Statistics in Schools?</vt:lpstr>
      <vt:lpstr>SIS and the  2020 Census</vt:lpstr>
      <vt:lpstr>Why the 2020 Census Matters to Schools</vt:lpstr>
      <vt:lpstr>What’s in SIS?</vt:lpstr>
      <vt:lpstr>Resources for Every Age</vt:lpstr>
      <vt:lpstr>PowerPoint Presentation</vt:lpstr>
      <vt:lpstr>Statistics in Schools (SIS)</vt:lpstr>
      <vt:lpstr>Resources</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goes here.</dc:title>
  <dc:creator>Tammy L Parise (CENSUS/DN FED)</dc:creator>
  <cp:lastModifiedBy>Microsoft Office User</cp:lastModifiedBy>
  <cp:revision>41</cp:revision>
  <cp:lastPrinted>2019-03-29T01:30:51Z</cp:lastPrinted>
  <dcterms:created xsi:type="dcterms:W3CDTF">2019-07-15T20:10:03Z</dcterms:created>
  <dcterms:modified xsi:type="dcterms:W3CDTF">2020-02-14T16:38:59Z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e60335d0-899b-481e-b2f2-165c6ac72230</vt:lpwstr>
  </property>
  <property fmtid="{D5CDD505-2E9C-101B-9397-08002B2CF9AE}" pid="3" name="ContentTypeId">
    <vt:lpwstr>0x010100E721FE4478BD8940BC4FDB1D2EF71526</vt:lpwstr>
  </property>
</Properties>
</file>